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Agrandir"/>
      <p:regular r:id="rId12"/>
    </p:embeddedFont>
    <p:embeddedFont>
      <p:font typeface="Cormorant Garamond Bold"/>
      <p:regular r:id="rId13"/>
    </p:embeddedFont>
    <p:embeddedFont>
      <p:font typeface="League Spartan"/>
      <p:regular r:id="rId14"/>
    </p:embeddedFont>
    <p:embeddedFont>
      <p:font typeface="Open Sans 1"/>
      <p:regular r:id="rId15"/>
    </p:embeddedFont>
    <p:embeddedFont>
      <p:font typeface="Open Sans 1 Bold"/>
      <p:regular r:id="rId16"/>
    </p:embeddedFont>
    <p:embeddedFont>
      <p:font typeface="Open Sans 2 Bold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hyperlink" Target="https://www.taleteweb.it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www.taleteweb.it/applicazione/assistenza-domiciliare-integrata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taleteweb.it/applicazione/adi-e-telemedicina/" TargetMode="External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hyperlink" Target="https://www.taleteweb.it/applicazione/hospice/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hyperlink" Target="https://www.taleteweb.it/applicazione/gestione-residenze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52052" y="-4107411"/>
            <a:ext cx="19740052" cy="19670834"/>
          </a:xfrm>
          <a:custGeom>
            <a:avLst/>
            <a:gdLst/>
            <a:ahLst/>
            <a:cxnLst/>
            <a:rect l="l" t="t" r="r" b="b"/>
            <a:pathLst>
              <a:path w="19740052" h="19670834">
                <a:moveTo>
                  <a:pt x="0" y="0"/>
                </a:moveTo>
                <a:lnTo>
                  <a:pt x="19740052" y="0"/>
                </a:lnTo>
                <a:lnTo>
                  <a:pt x="19740052" y="19670834"/>
                </a:lnTo>
                <a:lnTo>
                  <a:pt x="0" y="196708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2000"/>
            </a:blip>
            <a:stretch>
              <a:fillRect l="-24883" r="-2468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813188" y="8610080"/>
            <a:ext cx="2446112" cy="1296439"/>
          </a:xfrm>
          <a:custGeom>
            <a:avLst/>
            <a:gdLst/>
            <a:ahLst/>
            <a:cxnLst/>
            <a:rect l="l" t="t" r="r" b="b"/>
            <a:pathLst>
              <a:path w="2446112" h="1296439">
                <a:moveTo>
                  <a:pt x="0" y="0"/>
                </a:moveTo>
                <a:lnTo>
                  <a:pt x="2446112" y="0"/>
                </a:lnTo>
                <a:lnTo>
                  <a:pt x="2446112" y="1296440"/>
                </a:lnTo>
                <a:lnTo>
                  <a:pt x="0" y="12964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2374264"/>
            <a:ext cx="16230600" cy="5563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79"/>
              </a:lnSpc>
            </a:pPr>
            <a:r>
              <a:rPr lang="en-US" sz="76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TALETEWEB:</a:t>
            </a:r>
          </a:p>
          <a:p>
            <a:pPr algn="ctr">
              <a:lnSpc>
                <a:spcPts val="11199"/>
              </a:lnSpc>
            </a:pPr>
            <a:r>
              <a:rPr lang="en-US" sz="7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SOLUZIONI  APPLICATIVE DIGITALI PER LA MEDICINA</a:t>
            </a:r>
          </a:p>
          <a:p>
            <a:pPr algn="ctr">
              <a:lnSpc>
                <a:spcPts val="11199"/>
              </a:lnSpc>
            </a:pPr>
            <a:r>
              <a:rPr lang="en-US" sz="7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DEL TERRITORIO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594288"/>
          </a:xfrm>
          <a:custGeom>
            <a:avLst/>
            <a:gdLst/>
            <a:ahLst/>
            <a:cxnLst/>
            <a:rect l="l" t="t" r="r" b="b"/>
            <a:pathLst>
              <a:path w="18288000" h="10594288">
                <a:moveTo>
                  <a:pt x="0" y="0"/>
                </a:moveTo>
                <a:lnTo>
                  <a:pt x="18288000" y="0"/>
                </a:lnTo>
                <a:lnTo>
                  <a:pt x="18288000" y="10594288"/>
                </a:lnTo>
                <a:lnTo>
                  <a:pt x="0" y="105942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</a:blip>
            <a:stretch>
              <a:fillRect t="-8774" b="-587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22802" y="831654"/>
            <a:ext cx="755478" cy="604383"/>
          </a:xfrm>
          <a:custGeom>
            <a:avLst/>
            <a:gdLst/>
            <a:ahLst/>
            <a:cxnLst/>
            <a:rect l="l" t="t" r="r" b="b"/>
            <a:pathLst>
              <a:path w="755478" h="604383">
                <a:moveTo>
                  <a:pt x="0" y="0"/>
                </a:moveTo>
                <a:lnTo>
                  <a:pt x="755479" y="0"/>
                </a:lnTo>
                <a:lnTo>
                  <a:pt x="755479" y="604383"/>
                </a:lnTo>
                <a:lnTo>
                  <a:pt x="0" y="6043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948315" y="4378030"/>
            <a:ext cx="14391370" cy="3949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00"/>
              </a:lnSpc>
            </a:pPr>
            <a:r>
              <a:rPr lang="en-US" sz="2600" spc="54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Nel 2007 viene avviato il “Progetto TaleteWeb” che si sviluppa e consolida a partire dal 2010. Gli ultimi 10 anni ci hanno visti impegnati nel complesso settore delle tecnologie IT, integrando competenze e tecnologia in un unico sistema: “la piattaforma TaleteWeb”. TaleteWeb è strutturato principalmente secondo due linee di prodotto: la prima ospita applicazioni per la gestione integrata dei processi di governo clinico (Qualità, Rischio Clinico, Sorveglianza Sanitaria, Contenzioso e Sinistri, ecc.) e, in particolare, per la sicurezza e la qualità delle cure; la seconda mette a disposizione applicazioni per la completa gestione dei dati clinici del paziente (Cartella Clinica Elettronica).</a:t>
            </a:r>
          </a:p>
        </p:txBody>
      </p:sp>
      <p:sp>
        <p:nvSpPr>
          <p:cNvPr id="5" name="Freeform 5"/>
          <p:cNvSpPr/>
          <p:nvPr/>
        </p:nvSpPr>
        <p:spPr>
          <a:xfrm>
            <a:off x="1948315" y="1011857"/>
            <a:ext cx="5693645" cy="1832318"/>
          </a:xfrm>
          <a:custGeom>
            <a:avLst/>
            <a:gdLst/>
            <a:ahLst/>
            <a:cxnLst/>
            <a:rect l="l" t="t" r="r" b="b"/>
            <a:pathLst>
              <a:path w="5693645" h="1832318">
                <a:moveTo>
                  <a:pt x="0" y="0"/>
                </a:moveTo>
                <a:lnTo>
                  <a:pt x="5693645" y="0"/>
                </a:lnTo>
                <a:lnTo>
                  <a:pt x="5693645" y="1832318"/>
                </a:lnTo>
                <a:lnTo>
                  <a:pt x="0" y="18323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948315" y="3104979"/>
            <a:ext cx="2526506" cy="481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u="sng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  <a:hlinkClick r:id="rId7" tooltip="https://www.taleteweb.it"/>
              </a:rPr>
              <a:t>www.taleteweb.it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922802" y="1684485"/>
            <a:ext cx="3725773" cy="1544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Equipe s.r.l.</a:t>
            </a:r>
          </a:p>
          <a:p>
            <a:pPr algn="just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P.I. 01265350429</a:t>
            </a:r>
          </a:p>
          <a:p>
            <a:pPr algn="just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www.equipean.it</a:t>
            </a:r>
          </a:p>
          <a:p>
            <a:pPr algn="just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commerciale@talete.net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678281" y="954707"/>
            <a:ext cx="1683544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CONTATTI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96541" y="250164"/>
            <a:ext cx="4019239" cy="4049611"/>
          </a:xfrm>
          <a:custGeom>
            <a:avLst/>
            <a:gdLst/>
            <a:ahLst/>
            <a:cxnLst/>
            <a:rect l="l" t="t" r="r" b="b"/>
            <a:pathLst>
              <a:path w="4019239" h="4049611">
                <a:moveTo>
                  <a:pt x="0" y="0"/>
                </a:moveTo>
                <a:lnTo>
                  <a:pt x="4019239" y="0"/>
                </a:lnTo>
                <a:lnTo>
                  <a:pt x="4019239" y="4049611"/>
                </a:lnTo>
                <a:lnTo>
                  <a:pt x="0" y="40496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09030" y="-4000500"/>
            <a:ext cx="21600247" cy="18618518"/>
          </a:xfrm>
          <a:custGeom>
            <a:avLst/>
            <a:gdLst/>
            <a:ahLst/>
            <a:cxnLst/>
            <a:rect l="l" t="t" r="r" b="b"/>
            <a:pathLst>
              <a:path w="21600247" h="18618518">
                <a:moveTo>
                  <a:pt x="0" y="0"/>
                </a:moveTo>
                <a:lnTo>
                  <a:pt x="21600247" y="0"/>
                </a:lnTo>
                <a:lnTo>
                  <a:pt x="21600247" y="18618518"/>
                </a:lnTo>
                <a:lnTo>
                  <a:pt x="0" y="186185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3000"/>
            </a:blip>
            <a:stretch>
              <a:fillRect l="-7843" r="-2128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720181" y="8662998"/>
            <a:ext cx="2246423" cy="1190604"/>
          </a:xfrm>
          <a:custGeom>
            <a:avLst/>
            <a:gdLst/>
            <a:ahLst/>
            <a:cxnLst/>
            <a:rect l="l" t="t" r="r" b="b"/>
            <a:pathLst>
              <a:path w="2246423" h="1190604">
                <a:moveTo>
                  <a:pt x="0" y="0"/>
                </a:moveTo>
                <a:lnTo>
                  <a:pt x="2246424" y="0"/>
                </a:lnTo>
                <a:lnTo>
                  <a:pt x="2246424" y="1190604"/>
                </a:lnTo>
                <a:lnTo>
                  <a:pt x="0" y="11906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8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2482653"/>
            <a:ext cx="16230600" cy="4938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579"/>
              </a:lnSpc>
            </a:pPr>
            <a:r>
              <a:rPr lang="en-US" sz="4699" b="1" spc="-296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Lo sviluppo della sanità digitale è cruciale per gestire i processi socio sanitari sul territorio.</a:t>
            </a:r>
          </a:p>
          <a:p>
            <a:pPr algn="just">
              <a:lnSpc>
                <a:spcPts val="6579"/>
              </a:lnSpc>
            </a:pPr>
            <a:r>
              <a:rPr lang="en-US" sz="4699" b="1" spc="-296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L'informatizzazione della cartella clinica ha semplificato il processo assistenziale, dalla raccolta dei dati alla gestione di diagnosi, interventi e valutazioni, permettendo oggi di seguire l'intero percorso con diverse metodologie di pianificazione.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2231" y="0"/>
            <a:ext cx="19506755" cy="10287000"/>
          </a:xfrm>
          <a:custGeom>
            <a:avLst/>
            <a:gdLst/>
            <a:ahLst/>
            <a:cxnLst/>
            <a:rect l="l" t="t" r="r" b="b"/>
            <a:pathLst>
              <a:path w="19506755" h="10287000">
                <a:moveTo>
                  <a:pt x="0" y="0"/>
                </a:moveTo>
                <a:lnTo>
                  <a:pt x="19506755" y="0"/>
                </a:lnTo>
                <a:lnTo>
                  <a:pt x="1950675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t="-21109" b="-2110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777355" y="3513166"/>
            <a:ext cx="10733290" cy="6005174"/>
            <a:chOff x="0" y="0"/>
            <a:chExt cx="14311054" cy="8006899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4311054" cy="1906475"/>
            </a:xfrm>
            <a:prstGeom prst="rect">
              <a:avLst/>
            </a:prstGeom>
            <a:solidFill>
              <a:srgbClr val="430577">
                <a:alpha val="87843"/>
              </a:srgbClr>
            </a:solidFill>
          </p:spPr>
        </p:sp>
        <p:sp>
          <p:nvSpPr>
            <p:cNvPr id="5" name="AutoShape 5"/>
            <p:cNvSpPr/>
            <p:nvPr/>
          </p:nvSpPr>
          <p:spPr>
            <a:xfrm>
              <a:off x="0" y="2033475"/>
              <a:ext cx="14311054" cy="1906475"/>
            </a:xfrm>
            <a:prstGeom prst="rect">
              <a:avLst/>
            </a:prstGeom>
            <a:solidFill>
              <a:srgbClr val="430577">
                <a:alpha val="87843"/>
              </a:srgbClr>
            </a:solidFill>
          </p:spPr>
        </p:sp>
        <p:sp>
          <p:nvSpPr>
            <p:cNvPr id="6" name="AutoShape 6"/>
            <p:cNvSpPr/>
            <p:nvPr/>
          </p:nvSpPr>
          <p:spPr>
            <a:xfrm>
              <a:off x="0" y="4066949"/>
              <a:ext cx="14311054" cy="1906475"/>
            </a:xfrm>
            <a:prstGeom prst="rect">
              <a:avLst/>
            </a:prstGeom>
            <a:solidFill>
              <a:srgbClr val="430577">
                <a:alpha val="87843"/>
              </a:srgbClr>
            </a:solidFill>
          </p:spPr>
        </p:sp>
        <p:sp>
          <p:nvSpPr>
            <p:cNvPr id="7" name="AutoShape 7"/>
            <p:cNvSpPr/>
            <p:nvPr/>
          </p:nvSpPr>
          <p:spPr>
            <a:xfrm>
              <a:off x="0" y="6100424"/>
              <a:ext cx="14311054" cy="1906475"/>
            </a:xfrm>
            <a:prstGeom prst="rect">
              <a:avLst/>
            </a:prstGeom>
            <a:solidFill>
              <a:srgbClr val="430577">
                <a:alpha val="87843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842897" y="736647"/>
            <a:ext cx="15212265" cy="1988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5699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SUITE SOLUZIONI APPLICATIVE INTEGRATE PER LA MEDICINA DEL TERRITORIO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04758" y="3447314"/>
            <a:ext cx="7878485" cy="1322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ADI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(ASSISTENZA DOMICILIARE INTEGRATA)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291268" y="5390414"/>
            <a:ext cx="3705463" cy="712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TELEMEDICINA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041779" y="6744447"/>
            <a:ext cx="2204442" cy="712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HOSPICE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59952" y="8098479"/>
            <a:ext cx="9968095" cy="1348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SMART RSA (GESTIONALE RESIDENZE SOCIO-SANITARIE)</a:t>
            </a:r>
          </a:p>
        </p:txBody>
      </p:sp>
      <p:sp>
        <p:nvSpPr>
          <p:cNvPr id="13" name="Freeform 13"/>
          <p:cNvSpPr/>
          <p:nvPr/>
        </p:nvSpPr>
        <p:spPr>
          <a:xfrm>
            <a:off x="15590147" y="8815974"/>
            <a:ext cx="1669153" cy="884651"/>
          </a:xfrm>
          <a:custGeom>
            <a:avLst/>
            <a:gdLst/>
            <a:ahLst/>
            <a:cxnLst/>
            <a:rect l="l" t="t" r="r" b="b"/>
            <a:pathLst>
              <a:path w="1669153" h="884651">
                <a:moveTo>
                  <a:pt x="0" y="0"/>
                </a:moveTo>
                <a:lnTo>
                  <a:pt x="1669153" y="0"/>
                </a:lnTo>
                <a:lnTo>
                  <a:pt x="1669153" y="884652"/>
                </a:lnTo>
                <a:lnTo>
                  <a:pt x="0" y="8846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38661" y="-4193780"/>
            <a:ext cx="22722644" cy="18674560"/>
          </a:xfrm>
          <a:custGeom>
            <a:avLst/>
            <a:gdLst/>
            <a:ahLst/>
            <a:cxnLst/>
            <a:rect l="l" t="t" r="r" b="b"/>
            <a:pathLst>
              <a:path w="22722644" h="18674560">
                <a:moveTo>
                  <a:pt x="0" y="0"/>
                </a:moveTo>
                <a:lnTo>
                  <a:pt x="22722643" y="0"/>
                </a:lnTo>
                <a:lnTo>
                  <a:pt x="22722643" y="18674560"/>
                </a:lnTo>
                <a:lnTo>
                  <a:pt x="0" y="18674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2000"/>
            </a:blip>
            <a:stretch>
              <a:fillRect l="-32811" r="-1329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327093" y="832433"/>
            <a:ext cx="11163052" cy="5567572"/>
          </a:xfrm>
          <a:custGeom>
            <a:avLst/>
            <a:gdLst/>
            <a:ahLst/>
            <a:cxnLst/>
            <a:rect l="l" t="t" r="r" b="b"/>
            <a:pathLst>
              <a:path w="11163052" h="5567572">
                <a:moveTo>
                  <a:pt x="0" y="0"/>
                </a:moveTo>
                <a:lnTo>
                  <a:pt x="11163052" y="0"/>
                </a:lnTo>
                <a:lnTo>
                  <a:pt x="11163052" y="5567572"/>
                </a:lnTo>
                <a:lnTo>
                  <a:pt x="0" y="55675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590147" y="8815974"/>
            <a:ext cx="1669153" cy="884651"/>
          </a:xfrm>
          <a:custGeom>
            <a:avLst/>
            <a:gdLst/>
            <a:ahLst/>
            <a:cxnLst/>
            <a:rect l="l" t="t" r="r" b="b"/>
            <a:pathLst>
              <a:path w="1669153" h="884651">
                <a:moveTo>
                  <a:pt x="0" y="0"/>
                </a:moveTo>
                <a:lnTo>
                  <a:pt x="1669153" y="0"/>
                </a:lnTo>
                <a:lnTo>
                  <a:pt x="1669153" y="884652"/>
                </a:lnTo>
                <a:lnTo>
                  <a:pt x="0" y="8846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99884">
            <a:off x="4558502" y="2585677"/>
            <a:ext cx="1591570" cy="1030541"/>
          </a:xfrm>
          <a:custGeom>
            <a:avLst/>
            <a:gdLst/>
            <a:ahLst/>
            <a:cxnLst/>
            <a:rect l="l" t="t" r="r" b="b"/>
            <a:pathLst>
              <a:path w="1591570" h="1030541">
                <a:moveTo>
                  <a:pt x="0" y="0"/>
                </a:moveTo>
                <a:lnTo>
                  <a:pt x="1591570" y="0"/>
                </a:lnTo>
                <a:lnTo>
                  <a:pt x="1591570" y="1030542"/>
                </a:lnTo>
                <a:lnTo>
                  <a:pt x="0" y="10305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50691" y="6914832"/>
            <a:ext cx="15908609" cy="1861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19"/>
              </a:lnSpc>
            </a:pPr>
            <a:r>
              <a:rPr lang="en-US" sz="3999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Il sistema è in uso in diversi contesti e permette la gestione dei percorsi non solo per medici e infermieri ma in tutti i contesti socio sanitari e riabilitativi.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08549" y="3889726"/>
            <a:ext cx="5121372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Esempio di interfaccia per la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“</a:t>
            </a:r>
            <a:r>
              <a:rPr lang="en-US" sz="2999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valutazione del dolore</a:t>
            </a:r>
            <a:r>
              <a:rPr lang="en-US" sz="2999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”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000500"/>
            <a:ext cx="18570174" cy="18943901"/>
          </a:xfrm>
          <a:custGeom>
            <a:avLst/>
            <a:gdLst/>
            <a:ahLst/>
            <a:cxnLst/>
            <a:rect l="l" t="t" r="r" b="b"/>
            <a:pathLst>
              <a:path w="18570174" h="18943901">
                <a:moveTo>
                  <a:pt x="0" y="0"/>
                </a:moveTo>
                <a:lnTo>
                  <a:pt x="18570174" y="0"/>
                </a:lnTo>
                <a:lnTo>
                  <a:pt x="18570174" y="18943901"/>
                </a:lnTo>
                <a:lnTo>
                  <a:pt x="0" y="18943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8000"/>
            </a:blip>
            <a:stretch>
              <a:fillRect t="-8152" r="-15983" b="-469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87903" y="687169"/>
            <a:ext cx="2401735" cy="2463318"/>
          </a:xfrm>
          <a:custGeom>
            <a:avLst/>
            <a:gdLst/>
            <a:ahLst/>
            <a:cxnLst/>
            <a:rect l="l" t="t" r="r" b="b"/>
            <a:pathLst>
              <a:path w="2401735" h="2463318">
                <a:moveTo>
                  <a:pt x="0" y="0"/>
                </a:moveTo>
                <a:lnTo>
                  <a:pt x="2401735" y="0"/>
                </a:lnTo>
                <a:lnTo>
                  <a:pt x="2401735" y="2463318"/>
                </a:lnTo>
                <a:lnTo>
                  <a:pt x="0" y="24633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544226" y="857250"/>
            <a:ext cx="10057842" cy="2328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797"/>
              </a:lnSpc>
            </a:pPr>
            <a:r>
              <a:rPr lang="en-US" sz="9141" b="1">
                <a:solidFill>
                  <a:srgbClr val="FF8B1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ADI</a:t>
            </a:r>
          </a:p>
          <a:p>
            <a:pPr algn="l">
              <a:lnSpc>
                <a:spcPts val="5584"/>
              </a:lnSpc>
            </a:pPr>
            <a:r>
              <a:rPr lang="en-US" sz="3988" b="1">
                <a:solidFill>
                  <a:srgbClr val="FF8B1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Assistenza Domiciliare Informatizzata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97642" y="3727529"/>
            <a:ext cx="14434657" cy="4180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È un'applicazione semplice e personalizzabile per la pianificazione e registrazione dell'assistenza domiciliare, inclusa la cartella clinica elettronica domiciliare.</a:t>
            </a:r>
          </a:p>
          <a:p>
            <a:pPr algn="just">
              <a:lnSpc>
                <a:spcPts val="4759"/>
              </a:lnSpc>
            </a:pPr>
            <a:r>
              <a:rPr lang="en-US" sz="3399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Integra modelli, scale di valutazione e check-list, è compatibile con altre applicazioni del sistema TaleteWeb, in particolare con la Telemedicina e supporta anche il passaggio tra assistenza residenziale e domiciliare e si integra con i flussi dati regionali.</a:t>
            </a:r>
          </a:p>
        </p:txBody>
      </p:sp>
      <p:sp>
        <p:nvSpPr>
          <p:cNvPr id="6" name="Freeform 6"/>
          <p:cNvSpPr/>
          <p:nvPr/>
        </p:nvSpPr>
        <p:spPr>
          <a:xfrm>
            <a:off x="15067674" y="8773383"/>
            <a:ext cx="1829875" cy="969834"/>
          </a:xfrm>
          <a:custGeom>
            <a:avLst/>
            <a:gdLst/>
            <a:ahLst/>
            <a:cxnLst/>
            <a:rect l="l" t="t" r="r" b="b"/>
            <a:pathLst>
              <a:path w="1829875" h="969834">
                <a:moveTo>
                  <a:pt x="0" y="0"/>
                </a:moveTo>
                <a:lnTo>
                  <a:pt x="1829874" y="0"/>
                </a:lnTo>
                <a:lnTo>
                  <a:pt x="1829874" y="969834"/>
                </a:lnTo>
                <a:lnTo>
                  <a:pt x="0" y="9698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8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797642" y="8281671"/>
            <a:ext cx="11635561" cy="481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 dirty="0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Per </a:t>
            </a:r>
            <a:r>
              <a:rPr lang="en-US" sz="2800" dirty="0" err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visualizzare</a:t>
            </a:r>
            <a:r>
              <a:rPr lang="en-US" sz="2800" dirty="0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questo</a:t>
            </a:r>
            <a:r>
              <a:rPr lang="en-US" sz="2800" dirty="0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applicativo</a:t>
            </a:r>
            <a:r>
              <a:rPr lang="en-US" sz="2800" dirty="0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2800" u="sng" dirty="0" err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  <a:hlinkClick r:id="rId7" tooltip="https://www.taleteweb.it/applicazione/assistenza-domiciliare-integrata/"/>
              </a:rPr>
              <a:t>clicca</a:t>
            </a:r>
            <a:r>
              <a:rPr lang="en-US" sz="2800" u="sng" dirty="0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  <a:hlinkClick r:id="rId7" tooltip="https://www.taleteweb.it/applicazione/assistenza-domiciliare-integrata/"/>
              </a:rPr>
              <a:t> qui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87473" y="-16918264"/>
            <a:ext cx="25072613" cy="32736305"/>
          </a:xfrm>
          <a:custGeom>
            <a:avLst/>
            <a:gdLst/>
            <a:ahLst/>
            <a:cxnLst/>
            <a:rect l="l" t="t" r="r" b="b"/>
            <a:pathLst>
              <a:path w="25072613" h="32736305">
                <a:moveTo>
                  <a:pt x="0" y="0"/>
                </a:moveTo>
                <a:lnTo>
                  <a:pt x="25072613" y="0"/>
                </a:lnTo>
                <a:lnTo>
                  <a:pt x="25072613" y="32736305"/>
                </a:lnTo>
                <a:lnTo>
                  <a:pt x="0" y="327363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</a:blip>
            <a:stretch>
              <a:fillRect l="-58088" t="-3454" r="-2201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59483" y="639322"/>
            <a:ext cx="2559356" cy="3389875"/>
          </a:xfrm>
          <a:custGeom>
            <a:avLst/>
            <a:gdLst/>
            <a:ahLst/>
            <a:cxnLst/>
            <a:rect l="l" t="t" r="r" b="b"/>
            <a:pathLst>
              <a:path w="2559356" h="3389875">
                <a:moveTo>
                  <a:pt x="0" y="0"/>
                </a:moveTo>
                <a:lnTo>
                  <a:pt x="2559355" y="0"/>
                </a:lnTo>
                <a:lnTo>
                  <a:pt x="2559355" y="3389875"/>
                </a:lnTo>
                <a:lnTo>
                  <a:pt x="0" y="33898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114552" y="4453524"/>
            <a:ext cx="14445540" cy="275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09"/>
              </a:lnSpc>
            </a:pPr>
            <a:r>
              <a:rPr lang="en-US" sz="3799" b="1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La telemedicina è un metodo di erogazione dei servizi sanitari che utilizza tecnologie innovative (ICT) per fornire assistenza quando il professionista e il paziente, o due professionisti, non si trovano nella stessa località.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198804" y="1181101"/>
            <a:ext cx="7890391" cy="1460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00"/>
              </a:lnSpc>
            </a:pPr>
            <a:r>
              <a:rPr lang="en-US" sz="8500" b="1">
                <a:solidFill>
                  <a:srgbClr val="38B6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TELEMEDICINA</a:t>
            </a:r>
          </a:p>
        </p:txBody>
      </p:sp>
      <p:sp>
        <p:nvSpPr>
          <p:cNvPr id="6" name="Freeform 6"/>
          <p:cNvSpPr/>
          <p:nvPr/>
        </p:nvSpPr>
        <p:spPr>
          <a:xfrm>
            <a:off x="15150370" y="8699434"/>
            <a:ext cx="2108930" cy="1117733"/>
          </a:xfrm>
          <a:custGeom>
            <a:avLst/>
            <a:gdLst/>
            <a:ahLst/>
            <a:cxnLst/>
            <a:rect l="l" t="t" r="r" b="b"/>
            <a:pathLst>
              <a:path w="2108930" h="1117733">
                <a:moveTo>
                  <a:pt x="0" y="0"/>
                </a:moveTo>
                <a:lnTo>
                  <a:pt x="2108930" y="0"/>
                </a:lnTo>
                <a:lnTo>
                  <a:pt x="2108930" y="1117732"/>
                </a:lnTo>
                <a:lnTo>
                  <a:pt x="0" y="11177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8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38685" y="-4596587"/>
            <a:ext cx="22793284" cy="20265066"/>
          </a:xfrm>
          <a:custGeom>
            <a:avLst/>
            <a:gdLst/>
            <a:ahLst/>
            <a:cxnLst/>
            <a:rect l="l" t="t" r="r" b="b"/>
            <a:pathLst>
              <a:path w="22793284" h="20265066">
                <a:moveTo>
                  <a:pt x="0" y="0"/>
                </a:moveTo>
                <a:lnTo>
                  <a:pt x="22793284" y="0"/>
                </a:lnTo>
                <a:lnTo>
                  <a:pt x="22793284" y="20265066"/>
                </a:lnTo>
                <a:lnTo>
                  <a:pt x="0" y="202650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8000"/>
            </a:blip>
            <a:stretch>
              <a:fillRect l="-21888" r="-1155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990485" y="895350"/>
            <a:ext cx="14206795" cy="6386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53"/>
              </a:lnSpc>
            </a:pPr>
            <a:r>
              <a:rPr lang="en-US" sz="4435" b="1" spc="30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Tramite i nostri applicativi e l’expertise dei nostri ingegneri informatici gestiamo le quattrofasi principali della Telemedicina:</a:t>
            </a:r>
          </a:p>
          <a:p>
            <a:pPr algn="ctr">
              <a:lnSpc>
                <a:spcPts val="2072"/>
              </a:lnSpc>
            </a:pPr>
            <a:endParaRPr lang="en-US" sz="4435" b="1" spc="301">
              <a:solidFill>
                <a:srgbClr val="FFFFFF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ctr">
              <a:lnSpc>
                <a:spcPts val="7200"/>
              </a:lnSpc>
            </a:pPr>
            <a:r>
              <a:rPr lang="en-US" sz="4800" b="1" spc="326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• </a:t>
            </a:r>
            <a:r>
              <a:rPr lang="en-US" sz="4800" b="1" spc="326">
                <a:solidFill>
                  <a:srgbClr val="E0CC13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TELEVISITA</a:t>
            </a:r>
          </a:p>
          <a:p>
            <a:pPr algn="ctr">
              <a:lnSpc>
                <a:spcPts val="7200"/>
              </a:lnSpc>
            </a:pPr>
            <a:r>
              <a:rPr lang="en-US" sz="4800" b="1" spc="326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• </a:t>
            </a:r>
            <a:r>
              <a:rPr lang="en-US" sz="4800" b="1" spc="326">
                <a:solidFill>
                  <a:srgbClr val="E0CC13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TELEMONITORAGGIO</a:t>
            </a:r>
          </a:p>
          <a:p>
            <a:pPr algn="ctr">
              <a:lnSpc>
                <a:spcPts val="7200"/>
              </a:lnSpc>
            </a:pPr>
            <a:r>
              <a:rPr lang="en-US" sz="4800" b="1" spc="326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• </a:t>
            </a:r>
            <a:r>
              <a:rPr lang="en-US" sz="4800" b="1" spc="326">
                <a:solidFill>
                  <a:srgbClr val="E0CC13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TELECONSULTO</a:t>
            </a:r>
          </a:p>
          <a:p>
            <a:pPr algn="ctr">
              <a:lnSpc>
                <a:spcPts val="7200"/>
              </a:lnSpc>
            </a:pPr>
            <a:r>
              <a:rPr lang="en-US" sz="4800" b="1" spc="326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• </a:t>
            </a:r>
            <a:r>
              <a:rPr lang="en-US" sz="4800" b="1" spc="326">
                <a:solidFill>
                  <a:srgbClr val="E0CC13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TELEASSISTENZA </a:t>
            </a:r>
          </a:p>
        </p:txBody>
      </p:sp>
      <p:sp>
        <p:nvSpPr>
          <p:cNvPr id="4" name="Freeform 4"/>
          <p:cNvSpPr/>
          <p:nvPr/>
        </p:nvSpPr>
        <p:spPr>
          <a:xfrm>
            <a:off x="15135260" y="8695429"/>
            <a:ext cx="2124040" cy="1125741"/>
          </a:xfrm>
          <a:custGeom>
            <a:avLst/>
            <a:gdLst/>
            <a:ahLst/>
            <a:cxnLst/>
            <a:rect l="l" t="t" r="r" b="b"/>
            <a:pathLst>
              <a:path w="2124040" h="1125741">
                <a:moveTo>
                  <a:pt x="0" y="0"/>
                </a:moveTo>
                <a:lnTo>
                  <a:pt x="2124040" y="0"/>
                </a:lnTo>
                <a:lnTo>
                  <a:pt x="2124040" y="1125742"/>
                </a:lnTo>
                <a:lnTo>
                  <a:pt x="0" y="11257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426418" y="7718801"/>
            <a:ext cx="11435163" cy="481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dirty="0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Per </a:t>
            </a:r>
            <a:r>
              <a:rPr lang="en-US" sz="2800" dirty="0" err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visualizzare</a:t>
            </a:r>
            <a:r>
              <a:rPr lang="en-US" sz="2800" dirty="0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questo</a:t>
            </a:r>
            <a:r>
              <a:rPr lang="en-US" sz="2800" dirty="0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applicativo</a:t>
            </a:r>
            <a:r>
              <a:rPr lang="en-US" sz="2800" dirty="0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2800" u="sng" dirty="0" err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  <a:hlinkClick r:id="rId5" tooltip="https://www.taleteweb.it/applicazione/adi-e-telemedicina/"/>
              </a:rPr>
              <a:t>clicca</a:t>
            </a:r>
            <a:r>
              <a:rPr lang="en-US" sz="2800" u="sng" dirty="0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  <a:hlinkClick r:id="rId5" tooltip="https://www.taleteweb.it/applicazione/adi-e-telemedicina/"/>
              </a:rPr>
              <a:t> qui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35673" y="-4000500"/>
            <a:ext cx="19697107" cy="18767531"/>
          </a:xfrm>
          <a:custGeom>
            <a:avLst/>
            <a:gdLst/>
            <a:ahLst/>
            <a:cxnLst/>
            <a:rect l="l" t="t" r="r" b="b"/>
            <a:pathLst>
              <a:path w="19697107" h="18767531">
                <a:moveTo>
                  <a:pt x="0" y="0"/>
                </a:moveTo>
                <a:lnTo>
                  <a:pt x="19697108" y="0"/>
                </a:lnTo>
                <a:lnTo>
                  <a:pt x="19697108" y="18767531"/>
                </a:lnTo>
                <a:lnTo>
                  <a:pt x="0" y="187675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</a:blip>
            <a:stretch>
              <a:fillRect l="-29400" r="-294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35684" y="559394"/>
            <a:ext cx="2947228" cy="2578824"/>
          </a:xfrm>
          <a:custGeom>
            <a:avLst/>
            <a:gdLst/>
            <a:ahLst/>
            <a:cxnLst/>
            <a:rect l="l" t="t" r="r" b="b"/>
            <a:pathLst>
              <a:path w="2947228" h="2578824">
                <a:moveTo>
                  <a:pt x="0" y="0"/>
                </a:moveTo>
                <a:lnTo>
                  <a:pt x="2947228" y="0"/>
                </a:lnTo>
                <a:lnTo>
                  <a:pt x="2947228" y="2578824"/>
                </a:lnTo>
                <a:lnTo>
                  <a:pt x="0" y="25788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633472" y="1305345"/>
            <a:ext cx="4824174" cy="1517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59"/>
              </a:lnSpc>
            </a:pPr>
            <a:r>
              <a:rPr lang="en-US" sz="8899" b="1">
                <a:solidFill>
                  <a:srgbClr val="FF20BA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HOSPICE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85810" y="3849395"/>
            <a:ext cx="15316381" cy="369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30"/>
              </a:lnSpc>
            </a:pPr>
            <a:r>
              <a:rPr lang="en-US" sz="3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L’applicativo Hospice sfrutta le potenzialità della piattaforma TaleteWeb e dell’app Tablete che sono integrate in modalità nativa. Lo scopo primario è quello di rispondere a un’esigenza, delle famiglie dei pazienti, di un’assistenza a tutto tondo, che le aiuti ad affrontare, con umanità e professionalità, una situazione estremamente delicata, come quella di accompagnare il proprio caro negli ultimi giorni di vita.</a:t>
            </a:r>
          </a:p>
        </p:txBody>
      </p:sp>
      <p:sp>
        <p:nvSpPr>
          <p:cNvPr id="6" name="Freeform 6"/>
          <p:cNvSpPr/>
          <p:nvPr/>
        </p:nvSpPr>
        <p:spPr>
          <a:xfrm>
            <a:off x="15216610" y="8716987"/>
            <a:ext cx="2042690" cy="1082626"/>
          </a:xfrm>
          <a:custGeom>
            <a:avLst/>
            <a:gdLst/>
            <a:ahLst/>
            <a:cxnLst/>
            <a:rect l="l" t="t" r="r" b="b"/>
            <a:pathLst>
              <a:path w="2042690" h="1082626">
                <a:moveTo>
                  <a:pt x="0" y="0"/>
                </a:moveTo>
                <a:lnTo>
                  <a:pt x="2042690" y="0"/>
                </a:lnTo>
                <a:lnTo>
                  <a:pt x="2042690" y="1082626"/>
                </a:lnTo>
                <a:lnTo>
                  <a:pt x="0" y="10826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8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85810" y="8281671"/>
            <a:ext cx="7227071" cy="481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 dirty="0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Per </a:t>
            </a:r>
            <a:r>
              <a:rPr lang="en-US" sz="2800" dirty="0" err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visualizzare</a:t>
            </a:r>
            <a:r>
              <a:rPr lang="en-US" sz="2800" dirty="0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questo</a:t>
            </a:r>
            <a:r>
              <a:rPr lang="en-US" sz="2800" dirty="0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applicativo</a:t>
            </a:r>
            <a:r>
              <a:rPr lang="en-US" sz="2800" dirty="0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2800" u="sng" dirty="0" err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  <a:hlinkClick r:id="rId7" tooltip="https://www.taleteweb.it/applicazione/hospice/"/>
              </a:rPr>
              <a:t>clicca</a:t>
            </a:r>
            <a:r>
              <a:rPr lang="en-US" sz="2800" u="sng" dirty="0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  <a:hlinkClick r:id="rId7" tooltip="https://www.taleteweb.it/applicazione/hospice/"/>
              </a:rPr>
              <a:t> qui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000500"/>
            <a:ext cx="18964603" cy="18615178"/>
          </a:xfrm>
          <a:custGeom>
            <a:avLst/>
            <a:gdLst/>
            <a:ahLst/>
            <a:cxnLst/>
            <a:rect l="l" t="t" r="r" b="b"/>
            <a:pathLst>
              <a:path w="18964603" h="18615178">
                <a:moveTo>
                  <a:pt x="0" y="0"/>
                </a:moveTo>
                <a:lnTo>
                  <a:pt x="18964603" y="0"/>
                </a:lnTo>
                <a:lnTo>
                  <a:pt x="18964603" y="18615178"/>
                </a:lnTo>
                <a:lnTo>
                  <a:pt x="0" y="186151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</a:blip>
            <a:stretch>
              <a:fillRect l="-37251" r="-37251"/>
            </a:stretch>
          </a:blipFill>
        </p:spPr>
        <p:txBody>
          <a:bodyPr/>
          <a:lstStyle/>
          <a:p>
            <a:endParaRPr lang="it-IT" dirty="0"/>
          </a:p>
        </p:txBody>
      </p:sp>
      <p:sp>
        <p:nvSpPr>
          <p:cNvPr id="3" name="Freeform 3"/>
          <p:cNvSpPr/>
          <p:nvPr/>
        </p:nvSpPr>
        <p:spPr>
          <a:xfrm>
            <a:off x="2283267" y="906394"/>
            <a:ext cx="2888696" cy="2989595"/>
          </a:xfrm>
          <a:custGeom>
            <a:avLst/>
            <a:gdLst/>
            <a:ahLst/>
            <a:cxnLst/>
            <a:rect l="l" t="t" r="r" b="b"/>
            <a:pathLst>
              <a:path w="2888696" h="2989595">
                <a:moveTo>
                  <a:pt x="0" y="0"/>
                </a:moveTo>
                <a:lnTo>
                  <a:pt x="2888696" y="0"/>
                </a:lnTo>
                <a:lnTo>
                  <a:pt x="2888696" y="2989595"/>
                </a:lnTo>
                <a:lnTo>
                  <a:pt x="0" y="29895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611815" y="1020577"/>
            <a:ext cx="9222259" cy="2742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60"/>
              </a:lnSpc>
            </a:pPr>
            <a:r>
              <a:rPr lang="en-US" sz="7900" b="1">
                <a:solidFill>
                  <a:srgbClr val="FF2B2B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SMART RESIDENZE (RSA)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74045" y="4256804"/>
            <a:ext cx="14739911" cy="3313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20"/>
              </a:lnSpc>
            </a:pPr>
            <a:r>
              <a:rPr lang="en-US" sz="38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Il progetto SMART-RSA sviluppa con l’aiuto della Intelligenza Artificale una soluzione tecnologica avanzata per la gestione delle Residenze Sanitarie Assistenziali, utilizzando dispositivi e sensori innovativi per migliorare l'assistenza e la sicurezza degli ospiti. </a:t>
            </a:r>
          </a:p>
        </p:txBody>
      </p:sp>
      <p:sp>
        <p:nvSpPr>
          <p:cNvPr id="6" name="Freeform 6"/>
          <p:cNvSpPr/>
          <p:nvPr/>
        </p:nvSpPr>
        <p:spPr>
          <a:xfrm>
            <a:off x="15227130" y="8719775"/>
            <a:ext cx="2032170" cy="1077050"/>
          </a:xfrm>
          <a:custGeom>
            <a:avLst/>
            <a:gdLst/>
            <a:ahLst/>
            <a:cxnLst/>
            <a:rect l="l" t="t" r="r" b="b"/>
            <a:pathLst>
              <a:path w="2032170" h="1077050">
                <a:moveTo>
                  <a:pt x="0" y="0"/>
                </a:moveTo>
                <a:lnTo>
                  <a:pt x="2032170" y="0"/>
                </a:lnTo>
                <a:lnTo>
                  <a:pt x="2032170" y="1077050"/>
                </a:lnTo>
                <a:lnTo>
                  <a:pt x="0" y="10770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8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774045" y="8202886"/>
            <a:ext cx="6826006" cy="469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 dirty="0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Per </a:t>
            </a:r>
            <a:r>
              <a:rPr lang="en-US" sz="2800" dirty="0" err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visualizzare</a:t>
            </a:r>
            <a:r>
              <a:rPr lang="en-US" sz="2800" dirty="0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questo</a:t>
            </a:r>
            <a:r>
              <a:rPr lang="en-US" sz="2800" dirty="0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applicativo</a:t>
            </a:r>
            <a:r>
              <a:rPr lang="en-US" sz="2800" dirty="0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2800" u="sng" dirty="0" err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  <a:hlinkClick r:id="rId7" tooltip="https://www.taleteweb.it/applicazione/gestione-residenze/"/>
              </a:rPr>
              <a:t>clicca</a:t>
            </a:r>
            <a:r>
              <a:rPr lang="en-US" sz="2800" u="sng" dirty="0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  <a:hlinkClick r:id="rId7" tooltip="https://www.taleteweb.it/applicazione/gestione-residenze/"/>
              </a:rPr>
              <a:t> qui</a:t>
            </a:r>
            <a:r>
              <a:rPr lang="en-US" sz="2800" dirty="0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538</Words>
  <Application>Microsoft Office PowerPoint</Application>
  <PresentationFormat>Personalizzato</PresentationFormat>
  <Paragraphs>41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9" baseType="lpstr">
      <vt:lpstr>League Spartan</vt:lpstr>
      <vt:lpstr>Agrandir</vt:lpstr>
      <vt:lpstr>Open Sans 1 Bold</vt:lpstr>
      <vt:lpstr>Open Sans 2 Bold</vt:lpstr>
      <vt:lpstr>Calibri</vt:lpstr>
      <vt:lpstr>Open Sans 1</vt:lpstr>
      <vt:lpstr>Arial</vt:lpstr>
      <vt:lpstr>Cormorant Garamond Bold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SAD PPT estesa</dc:title>
  <dc:creator>amanjot kaur</dc:creator>
  <cp:lastModifiedBy>amanjot kaur</cp:lastModifiedBy>
  <cp:revision>2</cp:revision>
  <dcterms:created xsi:type="dcterms:W3CDTF">2006-08-16T00:00:00Z</dcterms:created>
  <dcterms:modified xsi:type="dcterms:W3CDTF">2024-11-14T10:03:13Z</dcterms:modified>
  <dc:identifier>DAGWRWL2_Nc</dc:identifier>
</cp:coreProperties>
</file>