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6" r:id="rId2"/>
    <p:sldMasterId id="2147483787" r:id="rId3"/>
    <p:sldMasterId id="2147483802" r:id="rId4"/>
  </p:sldMasterIdLst>
  <p:notesMasterIdLst>
    <p:notesMasterId r:id="rId42"/>
  </p:notesMasterIdLst>
  <p:sldIdLst>
    <p:sldId id="256" r:id="rId5"/>
    <p:sldId id="294" r:id="rId6"/>
    <p:sldId id="265" r:id="rId7"/>
    <p:sldId id="698" r:id="rId8"/>
    <p:sldId id="700" r:id="rId9"/>
    <p:sldId id="264" r:id="rId10"/>
    <p:sldId id="269" r:id="rId11"/>
    <p:sldId id="270" r:id="rId12"/>
    <p:sldId id="275" r:id="rId13"/>
    <p:sldId id="276" r:id="rId14"/>
    <p:sldId id="271" r:id="rId15"/>
    <p:sldId id="272" r:id="rId16"/>
    <p:sldId id="277" r:id="rId17"/>
    <p:sldId id="278" r:id="rId18"/>
    <p:sldId id="279" r:id="rId19"/>
    <p:sldId id="280" r:id="rId20"/>
    <p:sldId id="281" r:id="rId21"/>
    <p:sldId id="282" r:id="rId22"/>
    <p:sldId id="283" r:id="rId23"/>
    <p:sldId id="284" r:id="rId24"/>
    <p:sldId id="285" r:id="rId25"/>
    <p:sldId id="286" r:id="rId26"/>
    <p:sldId id="288" r:id="rId27"/>
    <p:sldId id="289" r:id="rId28"/>
    <p:sldId id="290" r:id="rId29"/>
    <p:sldId id="291" r:id="rId30"/>
    <p:sldId id="266" r:id="rId31"/>
    <p:sldId id="267" r:id="rId32"/>
    <p:sldId id="268" r:id="rId33"/>
    <p:sldId id="293" r:id="rId34"/>
    <p:sldId id="292" r:id="rId35"/>
    <p:sldId id="273" r:id="rId36"/>
    <p:sldId id="274" r:id="rId37"/>
    <p:sldId id="261" r:id="rId38"/>
    <p:sldId id="262" r:id="rId39"/>
    <p:sldId id="263" r:id="rId40"/>
    <p:sldId id="260" r:id="rId4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F42761-8875-43F2-A63F-37C250B9CC96}" v="1" dt="2024-11-08T13:33:36.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85" d="100"/>
          <a:sy n="85" d="100"/>
        </p:scale>
        <p:origin x="40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E27F5-4F59-4FB0-82D7-006F4E184098}" type="datetimeFigureOut">
              <a:rPr lang="it-IT" smtClean="0"/>
              <a:t>14/11/2024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34486D-CAFF-4F5B-AEC2-95764559D9F7}" type="slidenum">
              <a:rPr lang="it-IT" smtClean="0"/>
              <a:t>‹N›</a:t>
            </a:fld>
            <a:endParaRPr lang="it-IT"/>
          </a:p>
        </p:txBody>
      </p:sp>
    </p:spTree>
    <p:extLst>
      <p:ext uri="{BB962C8B-B14F-4D97-AF65-F5344CB8AC3E}">
        <p14:creationId xmlns:p14="http://schemas.microsoft.com/office/powerpoint/2010/main" val="177020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icrosoft YaHe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icrosoft YaHei" charset="-122"/>
              <a:cs typeface="+mn-cs"/>
            </a:endParaRPr>
          </a:p>
        </p:txBody>
      </p:sp>
    </p:spTree>
    <p:extLst>
      <p:ext uri="{BB962C8B-B14F-4D97-AF65-F5344CB8AC3E}">
        <p14:creationId xmlns:p14="http://schemas.microsoft.com/office/powerpoint/2010/main" val="4224764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11/14/2024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a:t>
            </a:fld>
            <a:endParaRPr lang="en-US" dirty="0"/>
          </a:p>
        </p:txBody>
      </p:sp>
    </p:spTree>
    <p:extLst>
      <p:ext uri="{BB962C8B-B14F-4D97-AF65-F5344CB8AC3E}">
        <p14:creationId xmlns:p14="http://schemas.microsoft.com/office/powerpoint/2010/main" val="376789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grande">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1" y="1"/>
            <a:ext cx="12192000" cy="6371350"/>
          </a:xfrm>
          <a:solidFill>
            <a:schemeClr val="bg1">
              <a:lumMod val="85000"/>
            </a:schemeClr>
          </a:solidFill>
        </p:spPr>
        <p:txBody>
          <a:bodyPr rtlCol="0" anchor="ctr"/>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la foto</a:t>
            </a:r>
          </a:p>
        </p:txBody>
      </p:sp>
      <p:sp>
        <p:nvSpPr>
          <p:cNvPr id="3" name="Segnaposto contenut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1" y="5359401"/>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dirty="0"/>
              <a:t>Immettere la didascalia</a:t>
            </a:r>
          </a:p>
        </p:txBody>
      </p:sp>
      <p:sp>
        <p:nvSpPr>
          <p:cNvPr id="4" name="Segnaposto piè di pa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it-IT" dirty="0"/>
              <a:t>Aggiungere un piè di pagina</a:t>
            </a:r>
          </a:p>
        </p:txBody>
      </p:sp>
      <p:sp>
        <p:nvSpPr>
          <p:cNvPr id="2" name="Segnaposto numero diapositiva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it-IT" smtClean="0"/>
              <a:pPr rtl="0"/>
              <a:t>‹N›</a:t>
            </a:fld>
            <a:endParaRPr lang="it-IT" dirty="0"/>
          </a:p>
        </p:txBody>
      </p:sp>
      <p:sp>
        <p:nvSpPr>
          <p:cNvPr id="5" name="Titolo 4">
            <a:extLst>
              <a:ext uri="{FF2B5EF4-FFF2-40B4-BE49-F238E27FC236}">
                <a16:creationId xmlns:a16="http://schemas.microsoft.com/office/drawing/2014/main" id="{7F8E7C83-06D7-4C5B-85B7-0E5713B4FAB3}"/>
              </a:ext>
            </a:extLst>
          </p:cNvPr>
          <p:cNvSpPr>
            <a:spLocks noGrp="1"/>
          </p:cNvSpPr>
          <p:nvPr>
            <p:ph type="title"/>
          </p:nvPr>
        </p:nvSpPr>
        <p:spPr/>
        <p:txBody>
          <a:bodyPr rtlCol="0"/>
          <a:lstStyle/>
          <a:p>
            <a:pPr rtl="0"/>
            <a:r>
              <a:rPr lang="it-IT"/>
              <a:t>Fare clic per modificare lo stile del titolo dello schema</a:t>
            </a:r>
            <a:endParaRPr lang="it-IT" dirty="0"/>
          </a:p>
        </p:txBody>
      </p:sp>
    </p:spTree>
    <p:extLst>
      <p:ext uri="{BB962C8B-B14F-4D97-AF65-F5344CB8AC3E}">
        <p14:creationId xmlns:p14="http://schemas.microsoft.com/office/powerpoint/2010/main" val="2670778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lumMod val="95000"/>
          </a:schemeClr>
        </a:solidFill>
        <a:effectLst/>
      </p:bgPr>
    </p:bg>
    <p:spTree>
      <p:nvGrpSpPr>
        <p:cNvPr id="1" name=""/>
        <p:cNvGrpSpPr/>
        <p:nvPr/>
      </p:nvGrpSpPr>
      <p:grpSpPr>
        <a:xfrm>
          <a:off x="0" y="0"/>
          <a:ext cx="0" cy="0"/>
          <a:chOff x="0" y="0"/>
          <a:chExt cx="0" cy="0"/>
        </a:xfrm>
      </p:grpSpPr>
      <p:sp>
        <p:nvSpPr>
          <p:cNvPr id="41" name="Segnaposto immagin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1" cy="6804025"/>
          </a:xfrm>
          <a:solidFill>
            <a:schemeClr val="bg1">
              <a:lumMod val="85000"/>
            </a:schemeClr>
          </a:solidFill>
        </p:spPr>
        <p:txBody>
          <a:bodyPr tIns="0" rtlCol="0" anchor="ctr"/>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la foto qui</a:t>
            </a:r>
          </a:p>
        </p:txBody>
      </p:sp>
      <p:sp>
        <p:nvSpPr>
          <p:cNvPr id="2" name="Tito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1" y="2798354"/>
            <a:ext cx="3733800" cy="1013684"/>
          </a:xfrm>
          <a:solidFill>
            <a:schemeClr val="bg1"/>
          </a:solidFill>
        </p:spPr>
        <p:txBody>
          <a:bodyPr vert="horz" lIns="180000" tIns="180000" rIns="252000" bIns="180000" rtlCol="0" anchor="t">
            <a:noAutofit/>
          </a:bodyPr>
          <a:lstStyle>
            <a:lvl1pPr algn="r">
              <a:defRPr lang="en-ZA" sz="4501" b="1" spc="-225" dirty="0"/>
            </a:lvl1pPr>
          </a:lstStyle>
          <a:p>
            <a:pPr lvl="0" algn="r" rtl="0"/>
            <a:r>
              <a:rPr lang="it-IT" dirty="0"/>
              <a:t>Grazie</a:t>
            </a:r>
          </a:p>
        </p:txBody>
      </p:sp>
      <p:sp>
        <p:nvSpPr>
          <p:cNvPr id="9" name="Segnaposto testo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1" y="3957705"/>
            <a:ext cx="2910341" cy="316800"/>
          </a:xfrm>
          <a:solidFill>
            <a:schemeClr val="tx1">
              <a:lumMod val="75000"/>
              <a:lumOff val="25000"/>
            </a:schemeClr>
          </a:solidFill>
        </p:spPr>
        <p:txBody>
          <a:bodyPr rIns="72000" rtlCol="0" anchor="ctr"/>
          <a:lstStyle>
            <a:lvl1pPr marL="0" indent="0" algn="r">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Nome completo</a:t>
            </a:r>
          </a:p>
        </p:txBody>
      </p:sp>
      <p:sp>
        <p:nvSpPr>
          <p:cNvPr id="10" name="Segnaposto testo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1" y="4306723"/>
            <a:ext cx="2910341" cy="316800"/>
          </a:xfrm>
          <a:solidFill>
            <a:schemeClr val="tx1">
              <a:lumMod val="75000"/>
              <a:lumOff val="25000"/>
            </a:schemeClr>
          </a:solidFill>
        </p:spPr>
        <p:txBody>
          <a:bodyPr rIns="72000" rtlCol="0" anchor="ctr"/>
          <a:lstStyle>
            <a:lvl1pPr marL="0" indent="0" algn="r">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Numero di telefono</a:t>
            </a:r>
          </a:p>
        </p:txBody>
      </p:sp>
      <p:sp>
        <p:nvSpPr>
          <p:cNvPr id="11" name="Segnaposto testo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1" y="4655739"/>
            <a:ext cx="2910341" cy="316800"/>
          </a:xfrm>
          <a:solidFill>
            <a:schemeClr val="tx1">
              <a:lumMod val="75000"/>
              <a:lumOff val="25000"/>
            </a:schemeClr>
          </a:solidFill>
        </p:spPr>
        <p:txBody>
          <a:bodyPr rIns="72000" rtlCol="0" anchor="ctr"/>
          <a:lstStyle>
            <a:lvl1pPr marL="0" indent="0" algn="r">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Indirizzo di posta elettronica o </a:t>
            </a:r>
            <a:r>
              <a:rPr lang="it-IT" dirty="0" err="1"/>
              <a:t>handle</a:t>
            </a:r>
            <a:r>
              <a:rPr lang="it-IT" dirty="0"/>
              <a:t> di social media</a:t>
            </a:r>
          </a:p>
        </p:txBody>
      </p:sp>
      <p:sp>
        <p:nvSpPr>
          <p:cNvPr id="12" name="Segnaposto testo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1" y="5004757"/>
            <a:ext cx="2910341" cy="316800"/>
          </a:xfrm>
          <a:solidFill>
            <a:schemeClr val="tx1">
              <a:lumMod val="75000"/>
              <a:lumOff val="25000"/>
            </a:schemeClr>
          </a:solidFill>
        </p:spPr>
        <p:txBody>
          <a:bodyPr rIns="72000" rtlCol="0" anchor="ctr"/>
          <a:lstStyle>
            <a:lvl1pPr marL="0" indent="0" algn="r">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Sito Web della società</a:t>
            </a:r>
          </a:p>
        </p:txBody>
      </p:sp>
      <p:sp>
        <p:nvSpPr>
          <p:cNvPr id="15" name="Rettangolo 14">
            <a:extLst>
              <a:ext uri="{FF2B5EF4-FFF2-40B4-BE49-F238E27FC236}">
                <a16:creationId xmlns:a16="http://schemas.microsoft.com/office/drawing/2014/main" id="{9504A767-1C0B-484E-BF7D-CD42D30A52EE}"/>
              </a:ext>
            </a:extLst>
          </p:cNvPr>
          <p:cNvSpPr/>
          <p:nvPr userDrawn="1"/>
        </p:nvSpPr>
        <p:spPr>
          <a:xfrm>
            <a:off x="11759999" y="6803351"/>
            <a:ext cx="432001"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4" name="Rettango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3" name="Rettangolo 12">
            <a:extLst>
              <a:ext uri="{FF2B5EF4-FFF2-40B4-BE49-F238E27FC236}">
                <a16:creationId xmlns:a16="http://schemas.microsoft.com/office/drawing/2014/main" id="{EC0FBB1B-4F0E-4365-BF27-3150FC6C3B90}"/>
              </a:ext>
            </a:extLst>
          </p:cNvPr>
          <p:cNvSpPr/>
          <p:nvPr userDrawn="1"/>
        </p:nvSpPr>
        <p:spPr>
          <a:xfrm>
            <a:off x="9780104"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8" name="Rettangolo 7">
            <a:extLst>
              <a:ext uri="{FF2B5EF4-FFF2-40B4-BE49-F238E27FC236}">
                <a16:creationId xmlns:a16="http://schemas.microsoft.com/office/drawing/2014/main" id="{51DD44D8-4A8F-4693-B90A-166855B29D25}"/>
              </a:ext>
            </a:extLst>
          </p:cNvPr>
          <p:cNvSpPr/>
          <p:nvPr userDrawn="1"/>
        </p:nvSpPr>
        <p:spPr>
          <a:xfrm>
            <a:off x="8458201"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5" name="Segnaposto numero diapositiva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2539501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7" name="Sottotito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B1948E38-8FB0-4E51-A01C-C88794372E50}"/>
              </a:ext>
            </a:extLst>
          </p:cNvPr>
          <p:cNvSpPr>
            <a:spLocks noGrp="1"/>
          </p:cNvSpPr>
          <p:nvPr>
            <p:ph idx="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it-IT" dirty="0"/>
              <a:t>Aggiungere un piè di pagina</a:t>
            </a:r>
          </a:p>
        </p:txBody>
      </p:sp>
      <p:sp>
        <p:nvSpPr>
          <p:cNvPr id="5" name="Segnaposto numero diapositiva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2350372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1999" y="432000"/>
            <a:ext cx="11340000" cy="432000"/>
          </a:xfrm>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7" name="Sottotitolo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A22238F2-C6EC-476F-8371-119AECBA5622}"/>
              </a:ext>
            </a:extLst>
          </p:cNvPr>
          <p:cNvSpPr>
            <a:spLocks noGrp="1"/>
          </p:cNvSpPr>
          <p:nvPr>
            <p:ph sz="half" idx="1"/>
          </p:nvPr>
        </p:nvSpPr>
        <p:spPr>
          <a:xfrm>
            <a:off x="432001"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6" name="Segnaposto testo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9" y="1511250"/>
            <a:ext cx="5472112" cy="4680000"/>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it-IT" dirty="0"/>
              <a:t>Aggiungere un piè di pagina</a:t>
            </a:r>
          </a:p>
        </p:txBody>
      </p:sp>
      <p:sp>
        <p:nvSpPr>
          <p:cNvPr id="5" name="Segnaposto numero diapositiva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3809082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1999" y="432000"/>
            <a:ext cx="11340000" cy="432000"/>
          </a:xfrm>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9" name="Sottotitolo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B1948E38-8FB0-4E51-A01C-C88794372E50}"/>
              </a:ext>
            </a:extLst>
          </p:cNvPr>
          <p:cNvSpPr>
            <a:spLocks noGrp="1"/>
          </p:cNvSpPr>
          <p:nvPr>
            <p:ph idx="1"/>
          </p:nvPr>
        </p:nvSpPr>
        <p:spPr>
          <a:xfrm>
            <a:off x="432000" y="1512001"/>
            <a:ext cx="3600001"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511477"/>
            <a:ext cx="3600451" cy="4679249"/>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1" name="Segnaposto testo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1" y="1511475"/>
            <a:ext cx="3600451" cy="4679250"/>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it-IT" dirty="0"/>
              <a:t>Aggiungere un piè di pagina</a:t>
            </a:r>
          </a:p>
        </p:txBody>
      </p:sp>
      <p:sp>
        <p:nvSpPr>
          <p:cNvPr id="6" name="Segnaposto numero diapositiva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2627228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1999" y="432000"/>
            <a:ext cx="11340000" cy="432000"/>
          </a:xfrm>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10" name="Sottotitolo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B1948E38-8FB0-4E51-A01C-C88794372E50}"/>
              </a:ext>
            </a:extLst>
          </p:cNvPr>
          <p:cNvSpPr>
            <a:spLocks noGrp="1"/>
          </p:cNvSpPr>
          <p:nvPr>
            <p:ph idx="1"/>
          </p:nvPr>
        </p:nvSpPr>
        <p:spPr>
          <a:xfrm>
            <a:off x="431999" y="1512001"/>
            <a:ext cx="2160001"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testo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1"/>
            <a:ext cx="2160588" cy="4679250"/>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3" name="Segnaposto testo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1"/>
            <a:ext cx="2160588" cy="4679250"/>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5" name="Segnaposto testo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7" name="Segnaposto testo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3" y="1507536"/>
            <a:ext cx="2160588" cy="4683715"/>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it-IT" dirty="0"/>
              <a:t>Aggiungere un piè di pagina</a:t>
            </a:r>
          </a:p>
        </p:txBody>
      </p:sp>
      <p:sp>
        <p:nvSpPr>
          <p:cNvPr id="6" name="Segnaposto numero diapositiva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301764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5" name="Sottotitolo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piè di pa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it-IT" dirty="0"/>
              <a:t>Aggiungere un piè di pagina</a:t>
            </a:r>
          </a:p>
        </p:txBody>
      </p:sp>
      <p:sp>
        <p:nvSpPr>
          <p:cNvPr id="4" name="Segnaposto numero diapositiva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208145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it-IT" dirty="0"/>
              <a:t>Aggiungere un piè di pagina</a:t>
            </a:r>
          </a:p>
        </p:txBody>
      </p:sp>
      <p:sp>
        <p:nvSpPr>
          <p:cNvPr id="3" name="Segnaposto numero diapositiva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it-IT" smtClean="0"/>
              <a:pPr rtl="0"/>
              <a:t>‹N›</a:t>
            </a:fld>
            <a:endParaRPr lang="it-IT" dirty="0"/>
          </a:p>
        </p:txBody>
      </p:sp>
      <p:sp>
        <p:nvSpPr>
          <p:cNvPr id="4" name="Titolo 3">
            <a:extLst>
              <a:ext uri="{FF2B5EF4-FFF2-40B4-BE49-F238E27FC236}">
                <a16:creationId xmlns:a16="http://schemas.microsoft.com/office/drawing/2014/main" id="{90694D9D-C633-4D52-965E-E5BBD9883037}"/>
              </a:ext>
            </a:extLst>
          </p:cNvPr>
          <p:cNvSpPr>
            <a:spLocks noGrp="1"/>
          </p:cNvSpPr>
          <p:nvPr>
            <p:ph type="title"/>
          </p:nvPr>
        </p:nvSpPr>
        <p:spPr/>
        <p:txBody>
          <a:bodyPr rtlCol="0"/>
          <a:lstStyle/>
          <a:p>
            <a:pPr rtl="0"/>
            <a:r>
              <a:rPr lang="it-IT"/>
              <a:t>Fare clic per modificare lo stile del titolo dello schema</a:t>
            </a:r>
            <a:endParaRPr lang="it-IT" dirty="0"/>
          </a:p>
        </p:txBody>
      </p:sp>
    </p:spTree>
    <p:extLst>
      <p:ext uri="{BB962C8B-B14F-4D97-AF65-F5344CB8AC3E}">
        <p14:creationId xmlns:p14="http://schemas.microsoft.com/office/powerpoint/2010/main" val="261446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A40303-BA4D-84A4-5FC5-CCF85A12D70C}"/>
              </a:ext>
            </a:extLst>
          </p:cNvPr>
          <p:cNvSpPr>
            <a:spLocks noGrp="1"/>
          </p:cNvSpPr>
          <p:nvPr>
            <p:ph type="ctrTitle"/>
          </p:nvPr>
        </p:nvSpPr>
        <p:spPr>
          <a:xfrm>
            <a:off x="1524001" y="1122363"/>
            <a:ext cx="9144000" cy="2387600"/>
          </a:xfrm>
        </p:spPr>
        <p:txBody>
          <a:bodyPr anchor="b"/>
          <a:lstStyle>
            <a:lvl1pPr algn="ctr">
              <a:defRPr sz="4501"/>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73B7297-F4EC-8BEB-41B8-CE464F9A7AE7}"/>
              </a:ext>
            </a:extLst>
          </p:cNvPr>
          <p:cNvSpPr>
            <a:spLocks noGrp="1"/>
          </p:cNvSpPr>
          <p:nvPr>
            <p:ph type="subTitle" idx="1"/>
          </p:nvPr>
        </p:nvSpPr>
        <p:spPr>
          <a:xfrm>
            <a:off x="1524001" y="3602039"/>
            <a:ext cx="9144000" cy="1655762"/>
          </a:xfrm>
        </p:spPr>
        <p:txBody>
          <a:bodyPr/>
          <a:lstStyle>
            <a:lvl1pPr marL="0" indent="0" algn="ctr">
              <a:buNone/>
              <a:defRPr sz="1800"/>
            </a:lvl1pPr>
            <a:lvl2pPr marL="342933" indent="0" algn="ctr">
              <a:buNone/>
              <a:defRPr sz="1501"/>
            </a:lvl2pPr>
            <a:lvl3pPr marL="685867" indent="0" algn="ctr">
              <a:buNone/>
              <a:defRPr sz="1350"/>
            </a:lvl3pPr>
            <a:lvl4pPr marL="1028800" indent="0" algn="ctr">
              <a:buNone/>
              <a:defRPr sz="1200"/>
            </a:lvl4pPr>
            <a:lvl5pPr marL="1371734" indent="0" algn="ctr">
              <a:buNone/>
              <a:defRPr sz="1200"/>
            </a:lvl5pPr>
            <a:lvl6pPr marL="1714667" indent="0" algn="ctr">
              <a:buNone/>
              <a:defRPr sz="1200"/>
            </a:lvl6pPr>
            <a:lvl7pPr marL="2057600" indent="0" algn="ctr">
              <a:buNone/>
              <a:defRPr sz="1200"/>
            </a:lvl7pPr>
            <a:lvl8pPr marL="2400534" indent="0" algn="ctr">
              <a:buNone/>
              <a:defRPr sz="1200"/>
            </a:lvl8pPr>
            <a:lvl9pPr marL="2743467"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EE06266-6623-D699-E3E2-195E649DEC46}"/>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DB1CC7A7-B268-B353-4C48-E40B5E65D46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0E10FE4-9F5B-11A2-C5E4-A2625EC4F394}"/>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125894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32B4C6-4954-B3B1-5FE2-228D88A6D8D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1E59F75-028C-B804-14BC-C6C5E908BA7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1D5D6E-D619-2F2A-B1AD-25457802E7B8}"/>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2577BBE6-3347-B374-2284-634DABB01A5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BB28354-7736-5122-933A-60C951E48CDF}"/>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1491114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a:t>
            </a:fld>
            <a:endParaRPr lang="en-US"/>
          </a:p>
        </p:txBody>
      </p:sp>
    </p:spTree>
    <p:extLst>
      <p:ext uri="{BB962C8B-B14F-4D97-AF65-F5344CB8AC3E}">
        <p14:creationId xmlns:p14="http://schemas.microsoft.com/office/powerpoint/2010/main" val="1538936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1C60BA-83F1-D43F-6FE8-5CFBD02418E3}"/>
              </a:ext>
            </a:extLst>
          </p:cNvPr>
          <p:cNvSpPr>
            <a:spLocks noGrp="1"/>
          </p:cNvSpPr>
          <p:nvPr>
            <p:ph type="title"/>
          </p:nvPr>
        </p:nvSpPr>
        <p:spPr>
          <a:xfrm>
            <a:off x="831851" y="1709738"/>
            <a:ext cx="10515600" cy="2852737"/>
          </a:xfrm>
        </p:spPr>
        <p:txBody>
          <a:bodyPr anchor="b"/>
          <a:lstStyle>
            <a:lvl1pPr>
              <a:defRPr sz="4501"/>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297FBB3-3CD4-5CE5-12C8-ECB4B126309B}"/>
              </a:ext>
            </a:extLst>
          </p:cNvPr>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33" indent="0">
              <a:buNone/>
              <a:defRPr sz="1501">
                <a:solidFill>
                  <a:schemeClr val="tx1">
                    <a:tint val="75000"/>
                  </a:schemeClr>
                </a:solidFill>
              </a:defRPr>
            </a:lvl2pPr>
            <a:lvl3pPr marL="685867" indent="0">
              <a:buNone/>
              <a:defRPr sz="1350">
                <a:solidFill>
                  <a:schemeClr val="tx1">
                    <a:tint val="75000"/>
                  </a:schemeClr>
                </a:solidFill>
              </a:defRPr>
            </a:lvl3pPr>
            <a:lvl4pPr marL="1028800" indent="0">
              <a:buNone/>
              <a:defRPr sz="1200">
                <a:solidFill>
                  <a:schemeClr val="tx1">
                    <a:tint val="75000"/>
                  </a:schemeClr>
                </a:solidFill>
              </a:defRPr>
            </a:lvl4pPr>
            <a:lvl5pPr marL="1371734" indent="0">
              <a:buNone/>
              <a:defRPr sz="1200">
                <a:solidFill>
                  <a:schemeClr val="tx1">
                    <a:tint val="75000"/>
                  </a:schemeClr>
                </a:solidFill>
              </a:defRPr>
            </a:lvl5pPr>
            <a:lvl6pPr marL="1714667" indent="0">
              <a:buNone/>
              <a:defRPr sz="1200">
                <a:solidFill>
                  <a:schemeClr val="tx1">
                    <a:tint val="75000"/>
                  </a:schemeClr>
                </a:solidFill>
              </a:defRPr>
            </a:lvl6pPr>
            <a:lvl7pPr marL="2057600" indent="0">
              <a:buNone/>
              <a:defRPr sz="1200">
                <a:solidFill>
                  <a:schemeClr val="tx1">
                    <a:tint val="75000"/>
                  </a:schemeClr>
                </a:solidFill>
              </a:defRPr>
            </a:lvl7pPr>
            <a:lvl8pPr marL="2400534" indent="0">
              <a:buNone/>
              <a:defRPr sz="1200">
                <a:solidFill>
                  <a:schemeClr val="tx1">
                    <a:tint val="75000"/>
                  </a:schemeClr>
                </a:solidFill>
              </a:defRPr>
            </a:lvl8pPr>
            <a:lvl9pPr marL="2743467"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1EF61E4-0E8E-57D6-12C3-82F71D7CD24E}"/>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E5B3799D-AF12-A4C0-45D9-A0257AEB286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0665E0-E0EA-E457-C74F-4FF09FD823C0}"/>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2890028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7815A-8EE8-9C06-D455-0C5130C3273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76BDF8-CE79-34BB-87C1-F044D645A18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EC40186-F825-ED48-A559-FB5450E957E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FCC557D-60B9-FE42-2228-95EE29187849}"/>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6" name="Segnaposto piè di pagina 5">
            <a:extLst>
              <a:ext uri="{FF2B5EF4-FFF2-40B4-BE49-F238E27FC236}">
                <a16:creationId xmlns:a16="http://schemas.microsoft.com/office/drawing/2014/main" id="{7A82B702-853F-D295-F92E-747D737EF4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3532B72-8D22-59CD-2E49-487167EE74D5}"/>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154973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1B8C41-9B1A-B141-6D5F-F39B7E9F1CA5}"/>
              </a:ext>
            </a:extLst>
          </p:cNvPr>
          <p:cNvSpPr>
            <a:spLocks noGrp="1"/>
          </p:cNvSpPr>
          <p:nvPr>
            <p:ph type="title"/>
          </p:nvPr>
        </p:nvSpPr>
        <p:spPr>
          <a:xfrm>
            <a:off x="839789"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45ECD3-1DE5-DAE5-E6FD-5E1C371ED707}"/>
              </a:ext>
            </a:extLst>
          </p:cNvPr>
          <p:cNvSpPr>
            <a:spLocks noGrp="1"/>
          </p:cNvSpPr>
          <p:nvPr>
            <p:ph type="body" idx="1"/>
          </p:nvPr>
        </p:nvSpPr>
        <p:spPr>
          <a:xfrm>
            <a:off x="839789" y="1681163"/>
            <a:ext cx="5157786" cy="823912"/>
          </a:xfrm>
        </p:spPr>
        <p:txBody>
          <a:bodyPr anchor="b"/>
          <a:lstStyle>
            <a:lvl1pPr marL="0" indent="0">
              <a:buNone/>
              <a:defRPr sz="1800" b="1"/>
            </a:lvl1pPr>
            <a:lvl2pPr marL="342933" indent="0">
              <a:buNone/>
              <a:defRPr sz="1501" b="1"/>
            </a:lvl2pPr>
            <a:lvl3pPr marL="685867" indent="0">
              <a:buNone/>
              <a:defRPr sz="1350" b="1"/>
            </a:lvl3pPr>
            <a:lvl4pPr marL="1028800" indent="0">
              <a:buNone/>
              <a:defRPr sz="1200" b="1"/>
            </a:lvl4pPr>
            <a:lvl5pPr marL="1371734" indent="0">
              <a:buNone/>
              <a:defRPr sz="1200" b="1"/>
            </a:lvl5pPr>
            <a:lvl6pPr marL="1714667" indent="0">
              <a:buNone/>
              <a:defRPr sz="1200" b="1"/>
            </a:lvl6pPr>
            <a:lvl7pPr marL="2057600" indent="0">
              <a:buNone/>
              <a:defRPr sz="1200" b="1"/>
            </a:lvl7pPr>
            <a:lvl8pPr marL="2400534" indent="0">
              <a:buNone/>
              <a:defRPr sz="1200" b="1"/>
            </a:lvl8pPr>
            <a:lvl9pPr marL="2743467" indent="0">
              <a:buNone/>
              <a:defRPr sz="12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074317F-7705-3AD3-94FD-D23E3D0B2D76}"/>
              </a:ext>
            </a:extLst>
          </p:cNvPr>
          <p:cNvSpPr>
            <a:spLocks noGrp="1"/>
          </p:cNvSpPr>
          <p:nvPr>
            <p:ph sz="half" idx="2"/>
          </p:nvPr>
        </p:nvSpPr>
        <p:spPr>
          <a:xfrm>
            <a:off x="839789" y="2505075"/>
            <a:ext cx="515778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B57D12A-0F67-FD07-F18E-4058ECD65BD3}"/>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933" indent="0">
              <a:buNone/>
              <a:defRPr sz="1501" b="1"/>
            </a:lvl2pPr>
            <a:lvl3pPr marL="685867" indent="0">
              <a:buNone/>
              <a:defRPr sz="1350" b="1"/>
            </a:lvl3pPr>
            <a:lvl4pPr marL="1028800" indent="0">
              <a:buNone/>
              <a:defRPr sz="1200" b="1"/>
            </a:lvl4pPr>
            <a:lvl5pPr marL="1371734" indent="0">
              <a:buNone/>
              <a:defRPr sz="1200" b="1"/>
            </a:lvl5pPr>
            <a:lvl6pPr marL="1714667" indent="0">
              <a:buNone/>
              <a:defRPr sz="1200" b="1"/>
            </a:lvl6pPr>
            <a:lvl7pPr marL="2057600" indent="0">
              <a:buNone/>
              <a:defRPr sz="1200" b="1"/>
            </a:lvl7pPr>
            <a:lvl8pPr marL="2400534" indent="0">
              <a:buNone/>
              <a:defRPr sz="1200" b="1"/>
            </a:lvl8pPr>
            <a:lvl9pPr marL="2743467" indent="0">
              <a:buNone/>
              <a:defRPr sz="12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F7204C4-116A-3269-08E0-1F754231610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8748906-DEE6-CEAD-E6BC-5872F6B5431D}"/>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8" name="Segnaposto piè di pagina 7">
            <a:extLst>
              <a:ext uri="{FF2B5EF4-FFF2-40B4-BE49-F238E27FC236}">
                <a16:creationId xmlns:a16="http://schemas.microsoft.com/office/drawing/2014/main" id="{21543699-1BDE-49A0-DEB2-5FE503CCC43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4D54711-5DC4-CF5D-96F3-F1220791EA4F}"/>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206305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BA00BE-7BE9-E274-EF18-63DB27BBBB0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A757222-14D2-2FB4-F95A-E90CB9CC25D5}"/>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4" name="Segnaposto piè di pagina 3">
            <a:extLst>
              <a:ext uri="{FF2B5EF4-FFF2-40B4-BE49-F238E27FC236}">
                <a16:creationId xmlns:a16="http://schemas.microsoft.com/office/drawing/2014/main" id="{CCDA8A6A-68C7-82A7-11A4-16DE69B48A6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D7F90EF-845F-D6D9-3C01-3CF179D5C9DB}"/>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2076535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380B4E6-24E7-601C-2289-D889A6842741}"/>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3" name="Segnaposto piè di pagina 2">
            <a:extLst>
              <a:ext uri="{FF2B5EF4-FFF2-40B4-BE49-F238E27FC236}">
                <a16:creationId xmlns:a16="http://schemas.microsoft.com/office/drawing/2014/main" id="{B6724A28-3D29-A5D9-C597-CCD48A1E091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542A051-9A11-41E7-006B-E4B1865A8CE3}"/>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3974850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92543-DA13-34CE-8193-965D52545255}"/>
              </a:ext>
            </a:extLst>
          </p:cNvPr>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4158931-55D6-7881-4936-44FC49F51687}"/>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1"/>
            </a:lvl4pPr>
            <a:lvl5pPr>
              <a:defRPr sz="1501"/>
            </a:lvl5pPr>
            <a:lvl6pPr>
              <a:defRPr sz="1501"/>
            </a:lvl6pPr>
            <a:lvl7pPr>
              <a:defRPr sz="1501"/>
            </a:lvl7pPr>
            <a:lvl8pPr>
              <a:defRPr sz="1501"/>
            </a:lvl8pPr>
            <a:lvl9pPr>
              <a:defRPr sz="1501"/>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60C357-B028-4439-6DA7-969DE84D7E1F}"/>
              </a:ext>
            </a:extLst>
          </p:cNvPr>
          <p:cNvSpPr>
            <a:spLocks noGrp="1"/>
          </p:cNvSpPr>
          <p:nvPr>
            <p:ph type="body" sz="half" idx="2"/>
          </p:nvPr>
        </p:nvSpPr>
        <p:spPr>
          <a:xfrm>
            <a:off x="839788" y="2057400"/>
            <a:ext cx="3932237" cy="3811588"/>
          </a:xfrm>
        </p:spPr>
        <p:txBody>
          <a:bodyPr/>
          <a:lstStyle>
            <a:lvl1pPr marL="0" indent="0">
              <a:buNone/>
              <a:defRPr sz="1200"/>
            </a:lvl1pPr>
            <a:lvl2pPr marL="342933" indent="0">
              <a:buNone/>
              <a:defRPr sz="1051"/>
            </a:lvl2pPr>
            <a:lvl3pPr marL="685867" indent="0">
              <a:buNone/>
              <a:defRPr sz="900"/>
            </a:lvl3pPr>
            <a:lvl4pPr marL="1028800" indent="0">
              <a:buNone/>
              <a:defRPr sz="750"/>
            </a:lvl4pPr>
            <a:lvl5pPr marL="1371734" indent="0">
              <a:buNone/>
              <a:defRPr sz="750"/>
            </a:lvl5pPr>
            <a:lvl6pPr marL="1714667" indent="0">
              <a:buNone/>
              <a:defRPr sz="750"/>
            </a:lvl6pPr>
            <a:lvl7pPr marL="2057600" indent="0">
              <a:buNone/>
              <a:defRPr sz="750"/>
            </a:lvl7pPr>
            <a:lvl8pPr marL="2400534" indent="0">
              <a:buNone/>
              <a:defRPr sz="750"/>
            </a:lvl8pPr>
            <a:lvl9pPr marL="2743467"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825B8F6-ACE3-EBDE-F71A-889973091D09}"/>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6" name="Segnaposto piè di pagina 5">
            <a:extLst>
              <a:ext uri="{FF2B5EF4-FFF2-40B4-BE49-F238E27FC236}">
                <a16:creationId xmlns:a16="http://schemas.microsoft.com/office/drawing/2014/main" id="{70A51C89-82D6-A7D8-2D9C-910989F405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5E6ED00-669C-DD1D-D4F3-E59CEB15D2A7}"/>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2760304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394BD2-9D42-E69B-B33F-BBB4B7480CD4}"/>
              </a:ext>
            </a:extLst>
          </p:cNvPr>
          <p:cNvSpPr>
            <a:spLocks noGrp="1"/>
          </p:cNvSpPr>
          <p:nvPr>
            <p:ph type="title"/>
          </p:nvPr>
        </p:nvSpPr>
        <p:spPr>
          <a:xfrm>
            <a:off x="839788" y="457200"/>
            <a:ext cx="3932237" cy="1600200"/>
          </a:xfrm>
        </p:spPr>
        <p:txBody>
          <a:bodyPr anchor="b"/>
          <a:lstStyle>
            <a:lvl1pPr>
              <a:defRPr sz="24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1CA5E34-B7FB-F3B1-6671-EBACC7EA4DCF}"/>
              </a:ext>
            </a:extLst>
          </p:cNvPr>
          <p:cNvSpPr>
            <a:spLocks noGrp="1"/>
          </p:cNvSpPr>
          <p:nvPr>
            <p:ph type="pic" idx="1"/>
          </p:nvPr>
        </p:nvSpPr>
        <p:spPr>
          <a:xfrm>
            <a:off x="5183188" y="987426"/>
            <a:ext cx="6172200" cy="4873625"/>
          </a:xfrm>
        </p:spPr>
        <p:txBody>
          <a:bodyPr/>
          <a:lstStyle>
            <a:lvl1pPr marL="0" indent="0">
              <a:buNone/>
              <a:defRPr sz="2400"/>
            </a:lvl1pPr>
            <a:lvl2pPr marL="342933" indent="0">
              <a:buNone/>
              <a:defRPr sz="2100"/>
            </a:lvl2pPr>
            <a:lvl3pPr marL="685867" indent="0">
              <a:buNone/>
              <a:defRPr sz="1800"/>
            </a:lvl3pPr>
            <a:lvl4pPr marL="1028800" indent="0">
              <a:buNone/>
              <a:defRPr sz="1501"/>
            </a:lvl4pPr>
            <a:lvl5pPr marL="1371734" indent="0">
              <a:buNone/>
              <a:defRPr sz="1501"/>
            </a:lvl5pPr>
            <a:lvl6pPr marL="1714667" indent="0">
              <a:buNone/>
              <a:defRPr sz="1501"/>
            </a:lvl6pPr>
            <a:lvl7pPr marL="2057600" indent="0">
              <a:buNone/>
              <a:defRPr sz="1501"/>
            </a:lvl7pPr>
            <a:lvl8pPr marL="2400534" indent="0">
              <a:buNone/>
              <a:defRPr sz="1501"/>
            </a:lvl8pPr>
            <a:lvl9pPr marL="2743467" indent="0">
              <a:buNone/>
              <a:defRPr sz="1501"/>
            </a:lvl9pPr>
          </a:lstStyle>
          <a:p>
            <a:endParaRPr lang="it-IT"/>
          </a:p>
        </p:txBody>
      </p:sp>
      <p:sp>
        <p:nvSpPr>
          <p:cNvPr id="4" name="Segnaposto testo 3">
            <a:extLst>
              <a:ext uri="{FF2B5EF4-FFF2-40B4-BE49-F238E27FC236}">
                <a16:creationId xmlns:a16="http://schemas.microsoft.com/office/drawing/2014/main" id="{DC4AD53A-AA4A-07C4-1644-2DA2B96712A6}"/>
              </a:ext>
            </a:extLst>
          </p:cNvPr>
          <p:cNvSpPr>
            <a:spLocks noGrp="1"/>
          </p:cNvSpPr>
          <p:nvPr>
            <p:ph type="body" sz="half" idx="2"/>
          </p:nvPr>
        </p:nvSpPr>
        <p:spPr>
          <a:xfrm>
            <a:off x="839788" y="2057400"/>
            <a:ext cx="3932237" cy="3811588"/>
          </a:xfrm>
        </p:spPr>
        <p:txBody>
          <a:bodyPr/>
          <a:lstStyle>
            <a:lvl1pPr marL="0" indent="0">
              <a:buNone/>
              <a:defRPr sz="1200"/>
            </a:lvl1pPr>
            <a:lvl2pPr marL="342933" indent="0">
              <a:buNone/>
              <a:defRPr sz="1051"/>
            </a:lvl2pPr>
            <a:lvl3pPr marL="685867" indent="0">
              <a:buNone/>
              <a:defRPr sz="900"/>
            </a:lvl3pPr>
            <a:lvl4pPr marL="1028800" indent="0">
              <a:buNone/>
              <a:defRPr sz="750"/>
            </a:lvl4pPr>
            <a:lvl5pPr marL="1371734" indent="0">
              <a:buNone/>
              <a:defRPr sz="750"/>
            </a:lvl5pPr>
            <a:lvl6pPr marL="1714667" indent="0">
              <a:buNone/>
              <a:defRPr sz="750"/>
            </a:lvl6pPr>
            <a:lvl7pPr marL="2057600" indent="0">
              <a:buNone/>
              <a:defRPr sz="750"/>
            </a:lvl7pPr>
            <a:lvl8pPr marL="2400534" indent="0">
              <a:buNone/>
              <a:defRPr sz="750"/>
            </a:lvl8pPr>
            <a:lvl9pPr marL="2743467" indent="0">
              <a:buNone/>
              <a:defRPr sz="75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F97E18-B04E-BDFA-33E4-36BB87989E0F}"/>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6" name="Segnaposto piè di pagina 5">
            <a:extLst>
              <a:ext uri="{FF2B5EF4-FFF2-40B4-BE49-F238E27FC236}">
                <a16:creationId xmlns:a16="http://schemas.microsoft.com/office/drawing/2014/main" id="{071A3ADE-DE06-FE68-49FA-D0A1A393A51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DC113F6-E153-6F9F-2D4B-7031C7F9B13D}"/>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167063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4EFB55-F818-54A6-7F75-FE61A917387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82C7BB5-778C-54B2-8018-3D1C74E3145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A90918-B6AA-089B-7152-B6082E6B9E97}"/>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5F1918A4-98C9-5F69-44DD-142F3AC3CB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153FFB-105A-C8BB-D24B-1E537A093A12}"/>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1565191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7417365-12D7-183A-7DB5-08AB0E6424C8}"/>
              </a:ext>
            </a:extLst>
          </p:cNvPr>
          <p:cNvSpPr>
            <a:spLocks noGrp="1"/>
          </p:cNvSpPr>
          <p:nvPr>
            <p:ph type="title" orient="vert"/>
          </p:nvPr>
        </p:nvSpPr>
        <p:spPr>
          <a:xfrm>
            <a:off x="8724900" y="365126"/>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1BAB78B-52EC-204D-885C-AC76211BE5B6}"/>
              </a:ext>
            </a:extLst>
          </p:cNvPr>
          <p:cNvSpPr>
            <a:spLocks noGrp="1"/>
          </p:cNvSpPr>
          <p:nvPr>
            <p:ph type="body" orient="vert" idx="1"/>
          </p:nvPr>
        </p:nvSpPr>
        <p:spPr>
          <a:xfrm>
            <a:off x="838200" y="365126"/>
            <a:ext cx="7734299"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93C09F-0F70-EBAB-91F8-59B2CEEAE69F}"/>
              </a:ext>
            </a:extLst>
          </p:cNvPr>
          <p:cNvSpPr>
            <a:spLocks noGrp="1"/>
          </p:cNvSpPr>
          <p:nvPr>
            <p:ph type="dt" sz="half" idx="10"/>
          </p:nvPr>
        </p:nvSpPr>
        <p:spPr/>
        <p:txBody>
          <a:body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149AC8E2-9832-7C08-ECC1-F0EA275E1F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2E9972D-B394-AAFF-D386-8F1110E7DC3F}"/>
              </a:ext>
            </a:extLst>
          </p:cNvPr>
          <p:cNvSpPr>
            <a:spLocks noGrp="1"/>
          </p:cNvSpPr>
          <p:nvPr>
            <p:ph type="sldNum" sz="quarter" idx="12"/>
          </p:nvPr>
        </p:nvSpPr>
        <p:spPr/>
        <p:txBody>
          <a:bodyPr/>
          <a:lstStyle/>
          <a:p>
            <a:fld id="{AF455044-6D1A-417A-B0B6-0829DA4A5532}" type="slidenum">
              <a:rPr lang="it-IT" smtClean="0"/>
              <a:t>‹N›</a:t>
            </a:fld>
            <a:endParaRPr lang="it-IT"/>
          </a:p>
        </p:txBody>
      </p:sp>
    </p:spTree>
    <p:extLst>
      <p:ext uri="{BB962C8B-B14F-4D97-AF65-F5344CB8AC3E}">
        <p14:creationId xmlns:p14="http://schemas.microsoft.com/office/powerpoint/2010/main" val="321591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a:t>
            </a:fld>
            <a:endParaRPr lang="en-US"/>
          </a:p>
        </p:txBody>
      </p:sp>
    </p:spTree>
    <p:extLst>
      <p:ext uri="{BB962C8B-B14F-4D97-AF65-F5344CB8AC3E}">
        <p14:creationId xmlns:p14="http://schemas.microsoft.com/office/powerpoint/2010/main" val="239453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bg>
      <p:bgPr>
        <a:solidFill>
          <a:schemeClr val="bg1">
            <a:lumMod val="95000"/>
          </a:schemeClr>
        </a:solidFill>
        <a:effectLst/>
      </p:bgPr>
    </p:bg>
    <p:spTree>
      <p:nvGrpSpPr>
        <p:cNvPr id="1" name=""/>
        <p:cNvGrpSpPr/>
        <p:nvPr/>
      </p:nvGrpSpPr>
      <p:grpSpPr>
        <a:xfrm>
          <a:off x="0" y="0"/>
          <a:ext cx="0" cy="0"/>
          <a:chOff x="0" y="0"/>
          <a:chExt cx="0" cy="0"/>
        </a:xfrm>
      </p:grpSpPr>
      <p:sp>
        <p:nvSpPr>
          <p:cNvPr id="41" name="Segnaposto immagin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la foto qui</a:t>
            </a:r>
          </a:p>
        </p:txBody>
      </p:sp>
      <p:sp>
        <p:nvSpPr>
          <p:cNvPr id="2" name="Tito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1" y="2811053"/>
            <a:ext cx="8991600" cy="1261295"/>
          </a:xfrm>
          <a:solidFill>
            <a:schemeClr val="bg1"/>
          </a:solidFill>
        </p:spPr>
        <p:txBody>
          <a:bodyPr vert="horz" lIns="180000" tIns="180000" rIns="252000" bIns="180000" rtlCol="0" anchor="t">
            <a:noAutofit/>
          </a:bodyPr>
          <a:lstStyle>
            <a:lvl1pPr algn="r">
              <a:lnSpc>
                <a:spcPct val="70000"/>
              </a:lnSpc>
              <a:defRPr lang="en-ZA" sz="3601" b="1" spc="-225" dirty="0"/>
            </a:lvl1pPr>
          </a:lstStyle>
          <a:p>
            <a:pPr lvl="0" algn="r" rtl="0"/>
            <a:r>
              <a:rPr lang="it-IT" dirty="0"/>
              <a:t>Fare clic per modificare il titolo della presentazione</a:t>
            </a:r>
          </a:p>
        </p:txBody>
      </p:sp>
      <p:sp>
        <p:nvSpPr>
          <p:cNvPr id="3" name="Sottotitolo 2">
            <a:extLst>
              <a:ext uri="{FF2B5EF4-FFF2-40B4-BE49-F238E27FC236}">
                <a16:creationId xmlns:a16="http://schemas.microsoft.com/office/drawing/2014/main" id="{C9980B88-3F4A-4688-9ED0-17EF37E62D93}"/>
              </a:ext>
            </a:extLst>
          </p:cNvPr>
          <p:cNvSpPr>
            <a:spLocks noGrp="1"/>
          </p:cNvSpPr>
          <p:nvPr>
            <p:ph type="subTitle" idx="1"/>
          </p:nvPr>
        </p:nvSpPr>
        <p:spPr>
          <a:xfrm>
            <a:off x="3200400" y="4061040"/>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00045" lvl="0" indent="-200045" algn="ctr" rtl="0"/>
            <a:r>
              <a:rPr lang="it-IT"/>
              <a:t>Fare clic per modificare lo stile del sottotitolo dello schema</a:t>
            </a:r>
            <a:endParaRPr lang="it-IT" dirty="0"/>
          </a:p>
        </p:txBody>
      </p:sp>
      <p:sp>
        <p:nvSpPr>
          <p:cNvPr id="13" name="Rettangolo 12">
            <a:extLst>
              <a:ext uri="{FF2B5EF4-FFF2-40B4-BE49-F238E27FC236}">
                <a16:creationId xmlns:a16="http://schemas.microsoft.com/office/drawing/2014/main" id="{EC0FBB1B-4F0E-4365-BF27-3150FC6C3B90}"/>
              </a:ext>
            </a:extLst>
          </p:cNvPr>
          <p:cNvSpPr/>
          <p:nvPr userDrawn="1"/>
        </p:nvSpPr>
        <p:spPr>
          <a:xfrm>
            <a:off x="9780104"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4" name="Rettango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5" name="Rettangolo 14">
            <a:extLst>
              <a:ext uri="{FF2B5EF4-FFF2-40B4-BE49-F238E27FC236}">
                <a16:creationId xmlns:a16="http://schemas.microsoft.com/office/drawing/2014/main" id="{9504A767-1C0B-484E-BF7D-CD42D30A52EE}"/>
              </a:ext>
            </a:extLst>
          </p:cNvPr>
          <p:cNvSpPr/>
          <p:nvPr userDrawn="1"/>
        </p:nvSpPr>
        <p:spPr>
          <a:xfrm>
            <a:off x="11759999" y="6803351"/>
            <a:ext cx="432001"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8" name="Rettangolo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Tree>
    <p:extLst>
      <p:ext uri="{BB962C8B-B14F-4D97-AF65-F5344CB8AC3E}">
        <p14:creationId xmlns:p14="http://schemas.microsoft.com/office/powerpoint/2010/main" val="26976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a divisore 1">
    <p:bg>
      <p:bgPr>
        <a:solidFill>
          <a:schemeClr val="bg1">
            <a:lumMod val="95000"/>
          </a:schemeClr>
        </a:solidFill>
        <a:effectLst/>
      </p:bgPr>
    </p:bg>
    <p:spTree>
      <p:nvGrpSpPr>
        <p:cNvPr id="1" name=""/>
        <p:cNvGrpSpPr/>
        <p:nvPr/>
      </p:nvGrpSpPr>
      <p:grpSpPr>
        <a:xfrm>
          <a:off x="0" y="0"/>
          <a:ext cx="0" cy="0"/>
          <a:chOff x="0" y="0"/>
          <a:chExt cx="0" cy="0"/>
        </a:xfrm>
      </p:grpSpPr>
      <p:sp>
        <p:nvSpPr>
          <p:cNvPr id="41" name="Segnaposto immagin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9780588" cy="6371351"/>
          </a:xfrm>
          <a:solidFill>
            <a:schemeClr val="bg1">
              <a:lumMod val="85000"/>
            </a:schemeClr>
          </a:solidFill>
        </p:spPr>
        <p:txBody>
          <a:bodyPr rtlCol="0" anchor="ctr"/>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a:t>
            </a:r>
            <a:br>
              <a:rPr lang="it-IT" dirty="0"/>
            </a:br>
            <a:r>
              <a:rPr lang="it-IT" dirty="0"/>
              <a:t>la foto qui</a:t>
            </a:r>
          </a:p>
        </p:txBody>
      </p:sp>
      <p:sp>
        <p:nvSpPr>
          <p:cNvPr id="2" name="Tito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1" y="2204792"/>
            <a:ext cx="5956300" cy="1944000"/>
          </a:xfrm>
          <a:solidFill>
            <a:schemeClr val="bg1"/>
          </a:solidFill>
        </p:spPr>
        <p:txBody>
          <a:bodyPr vert="horz" lIns="180000" tIns="180000" rIns="252000" bIns="180000" rtlCol="0" anchor="t">
            <a:noAutofit/>
          </a:bodyPr>
          <a:lstStyle>
            <a:lvl1pPr algn="r">
              <a:defRPr lang="en-ZA" sz="3601" b="1" spc="-225" dirty="0"/>
            </a:lvl1pPr>
          </a:lstStyle>
          <a:p>
            <a:pPr lvl="0" algn="r" rtl="0"/>
            <a:r>
              <a:rPr lang="it-IT" dirty="0"/>
              <a:t>Fare clic per modificare il divisore di sezione</a:t>
            </a:r>
          </a:p>
        </p:txBody>
      </p:sp>
      <p:sp>
        <p:nvSpPr>
          <p:cNvPr id="7" name="Sottotito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1" y="4148861"/>
            <a:ext cx="5956300" cy="1100565"/>
          </a:xfrm>
          <a:solidFill>
            <a:schemeClr val="tx1">
              <a:alpha val="80000"/>
            </a:schemeClr>
          </a:solidFill>
        </p:spPr>
        <p:txBody>
          <a:bodyPr lIns="180000" tIns="180000" rIns="252000" bIns="180000" rtlCol="0"/>
          <a:lstStyle>
            <a:lvl1pPr marL="0" indent="0" algn="r">
              <a:buNone/>
              <a:defRPr sz="1350">
                <a:solidFill>
                  <a:schemeClr val="bg1"/>
                </a:solidFill>
              </a:defRPr>
            </a:lvl1pPr>
            <a:lvl2pPr marL="200045" indent="0" algn="r">
              <a:buNone/>
              <a:defRPr sz="1350">
                <a:solidFill>
                  <a:schemeClr val="bg1"/>
                </a:solidFill>
              </a:defRPr>
            </a:lvl2pPr>
            <a:lvl3pPr marL="407233" indent="0" algn="r">
              <a:buNone/>
              <a:defRPr sz="1350">
                <a:solidFill>
                  <a:schemeClr val="bg1"/>
                </a:solidFill>
              </a:defRPr>
            </a:lvl3pPr>
            <a:lvl4pPr marL="607278" indent="0" algn="r">
              <a:buNone/>
              <a:defRPr sz="1350">
                <a:solidFill>
                  <a:schemeClr val="bg1"/>
                </a:solidFill>
              </a:defRPr>
            </a:lvl4pPr>
            <a:lvl5pPr marL="807323" indent="0" algn="r">
              <a:buNone/>
              <a:defRPr sz="1350">
                <a:solidFill>
                  <a:schemeClr val="bg1"/>
                </a:solidFill>
              </a:defRPr>
            </a:lvl5pPr>
          </a:lstStyle>
          <a:p>
            <a:pPr lvl="0" rtl="0"/>
            <a:r>
              <a:rPr lang="it-IT" dirty="0"/>
              <a:t>Fare clic per modificare lo stile del sottotitolo dello schema</a:t>
            </a:r>
          </a:p>
        </p:txBody>
      </p:sp>
      <p:sp>
        <p:nvSpPr>
          <p:cNvPr id="4" name="Segnaposto piè di pagina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it-IT" dirty="0"/>
              <a:t>Aggiungere un piè di pagina</a:t>
            </a:r>
          </a:p>
        </p:txBody>
      </p:sp>
      <p:sp>
        <p:nvSpPr>
          <p:cNvPr id="8" name="Rettangolo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3" name="Rettangolo 12">
            <a:extLst>
              <a:ext uri="{FF2B5EF4-FFF2-40B4-BE49-F238E27FC236}">
                <a16:creationId xmlns:a16="http://schemas.microsoft.com/office/drawing/2014/main" id="{EC0FBB1B-4F0E-4365-BF27-3150FC6C3B90}"/>
              </a:ext>
            </a:extLst>
          </p:cNvPr>
          <p:cNvSpPr/>
          <p:nvPr userDrawn="1"/>
        </p:nvSpPr>
        <p:spPr>
          <a:xfrm>
            <a:off x="9780104"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4" name="Rettango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5" name="Rettangolo 14">
            <a:extLst>
              <a:ext uri="{FF2B5EF4-FFF2-40B4-BE49-F238E27FC236}">
                <a16:creationId xmlns:a16="http://schemas.microsoft.com/office/drawing/2014/main" id="{9504A767-1C0B-484E-BF7D-CD42D30A52EE}"/>
              </a:ext>
            </a:extLst>
          </p:cNvPr>
          <p:cNvSpPr/>
          <p:nvPr userDrawn="1"/>
        </p:nvSpPr>
        <p:spPr>
          <a:xfrm>
            <a:off x="11759999" y="6803351"/>
            <a:ext cx="432001"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5" name="Segnaposto numero diapositiva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157323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a divisor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Segnaposto immagine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6371351"/>
          </a:xfrm>
          <a:solidFill>
            <a:schemeClr val="bg1">
              <a:lumMod val="85000"/>
            </a:schemeClr>
          </a:solidFill>
        </p:spPr>
        <p:txBody>
          <a:bodyPr rtlCol="0" anchor="ctr"/>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a:t>
            </a:r>
            <a:br>
              <a:rPr lang="it-IT" dirty="0"/>
            </a:br>
            <a:r>
              <a:rPr lang="it-IT" dirty="0"/>
              <a:t>la foto qui</a:t>
            </a:r>
          </a:p>
        </p:txBody>
      </p:sp>
      <p:sp>
        <p:nvSpPr>
          <p:cNvPr id="3" name="Titolo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3601" b="1" spc="-225">
                <a:solidFill>
                  <a:schemeClr val="tx1">
                    <a:lumMod val="75000"/>
                    <a:lumOff val="25000"/>
                  </a:schemeClr>
                </a:solidFill>
                <a:latin typeface="+mj-lt"/>
              </a:defRPr>
            </a:lvl1pPr>
          </a:lstStyle>
          <a:p>
            <a:pPr rtl="0"/>
            <a:r>
              <a:rPr lang="it-IT" dirty="0"/>
              <a:t>Fare clic per modificare il divisore di sezione</a:t>
            </a:r>
          </a:p>
        </p:txBody>
      </p:sp>
      <p:sp>
        <p:nvSpPr>
          <p:cNvPr id="7" name="Sottotito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1"/>
            <a:ext cx="5956300" cy="1100565"/>
          </a:xfrm>
          <a:solidFill>
            <a:schemeClr val="tx1">
              <a:alpha val="80000"/>
            </a:schemeClr>
          </a:solidFill>
        </p:spPr>
        <p:txBody>
          <a:bodyPr lIns="252000" tIns="180000" rIns="180000" bIns="180000" rtlCol="0"/>
          <a:lstStyle>
            <a:lvl1pPr marL="0" indent="0" algn="l">
              <a:buNone/>
              <a:defRPr sz="1350">
                <a:solidFill>
                  <a:schemeClr val="bg1"/>
                </a:solidFill>
              </a:defRPr>
            </a:lvl1pPr>
            <a:lvl2pPr marL="200045" indent="0" algn="r">
              <a:buNone/>
              <a:defRPr sz="1350">
                <a:solidFill>
                  <a:schemeClr val="bg1"/>
                </a:solidFill>
              </a:defRPr>
            </a:lvl2pPr>
            <a:lvl3pPr marL="407233" indent="0" algn="r">
              <a:buNone/>
              <a:defRPr sz="1350">
                <a:solidFill>
                  <a:schemeClr val="bg1"/>
                </a:solidFill>
              </a:defRPr>
            </a:lvl3pPr>
            <a:lvl4pPr marL="607278" indent="0" algn="r">
              <a:buNone/>
              <a:defRPr sz="1350">
                <a:solidFill>
                  <a:schemeClr val="bg1"/>
                </a:solidFill>
              </a:defRPr>
            </a:lvl4pPr>
            <a:lvl5pPr marL="807323" indent="0" algn="r">
              <a:buNone/>
              <a:defRPr sz="1350">
                <a:solidFill>
                  <a:schemeClr val="bg1"/>
                </a:solidFill>
              </a:defRPr>
            </a:lvl5pPr>
          </a:lstStyle>
          <a:p>
            <a:pPr lvl="0" rtl="0"/>
            <a:r>
              <a:rPr lang="it-IT" dirty="0"/>
              <a:t>Fare clic per modificare lo stile del sottotitolo dello schema</a:t>
            </a:r>
          </a:p>
        </p:txBody>
      </p:sp>
      <p:sp>
        <p:nvSpPr>
          <p:cNvPr id="4" name="Segnaposto piè di pagina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it-IT" dirty="0"/>
              <a:t>Aggiungere un piè di pagina</a:t>
            </a:r>
          </a:p>
        </p:txBody>
      </p:sp>
      <p:sp>
        <p:nvSpPr>
          <p:cNvPr id="8" name="Rettangolo 7">
            <a:extLst>
              <a:ext uri="{FF2B5EF4-FFF2-40B4-BE49-F238E27FC236}">
                <a16:creationId xmlns:a16="http://schemas.microsoft.com/office/drawing/2014/main" id="{51DD44D8-4A8F-4693-B90A-166855B29D25}"/>
              </a:ext>
            </a:extLst>
          </p:cNvPr>
          <p:cNvSpPr/>
          <p:nvPr userDrawn="1"/>
        </p:nvSpPr>
        <p:spPr>
          <a:xfrm>
            <a:off x="1"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it-IT" sz="1633" dirty="0"/>
          </a:p>
        </p:txBody>
      </p:sp>
      <p:sp>
        <p:nvSpPr>
          <p:cNvPr id="13" name="Rettangolo 12">
            <a:extLst>
              <a:ext uri="{FF2B5EF4-FFF2-40B4-BE49-F238E27FC236}">
                <a16:creationId xmlns:a16="http://schemas.microsoft.com/office/drawing/2014/main" id="{EC0FBB1B-4F0E-4365-BF27-3150FC6C3B90}"/>
              </a:ext>
            </a:extLst>
          </p:cNvPr>
          <p:cNvSpPr/>
          <p:nvPr userDrawn="1"/>
        </p:nvSpPr>
        <p:spPr>
          <a:xfrm>
            <a:off x="9780104"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4" name="Rettango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15" name="Rettangolo 14">
            <a:extLst>
              <a:ext uri="{FF2B5EF4-FFF2-40B4-BE49-F238E27FC236}">
                <a16:creationId xmlns:a16="http://schemas.microsoft.com/office/drawing/2014/main" id="{9504A767-1C0B-484E-BF7D-CD42D30A52EE}"/>
              </a:ext>
            </a:extLst>
          </p:cNvPr>
          <p:cNvSpPr/>
          <p:nvPr userDrawn="1"/>
        </p:nvSpPr>
        <p:spPr>
          <a:xfrm>
            <a:off x="11759999" y="6803351"/>
            <a:ext cx="432001"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5" name="Segnaposto numero diapositiva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325831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immagine testo 1">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0"/>
            <a:ext cx="6096001" cy="6371351"/>
          </a:xfrm>
          <a:solidFill>
            <a:schemeClr val="bg1">
              <a:lumMod val="95000"/>
            </a:schemeClr>
          </a:solidFill>
        </p:spPr>
        <p:txBody>
          <a:bodyPr tIns="1584000" rtlCol="0" anchor="t"/>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la foto</a:t>
            </a:r>
          </a:p>
        </p:txBody>
      </p:sp>
      <p:sp>
        <p:nvSpPr>
          <p:cNvPr id="2" name="Titolo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lnSpc>
                <a:spcPct val="70000"/>
              </a:lnSpc>
              <a:defRPr sz="2700" b="1" spc="-225">
                <a:solidFill>
                  <a:schemeClr val="tx1">
                    <a:lumMod val="75000"/>
                    <a:lumOff val="25000"/>
                  </a:schemeClr>
                </a:solidFill>
              </a:defRPr>
            </a:lvl1pPr>
          </a:lstStyle>
          <a:p>
            <a:pPr rtl="0"/>
            <a:r>
              <a:rPr lang="it-IT" dirty="0"/>
              <a:t>Modificare il titolo della pagina</a:t>
            </a:r>
          </a:p>
        </p:txBody>
      </p:sp>
      <p:sp>
        <p:nvSpPr>
          <p:cNvPr id="10" name="Sottotito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A22238F2-C6EC-476F-8371-119AECBA5622}"/>
              </a:ext>
            </a:extLst>
          </p:cNvPr>
          <p:cNvSpPr>
            <a:spLocks noGrp="1"/>
          </p:cNvSpPr>
          <p:nvPr>
            <p:ph sz="half" idx="1"/>
          </p:nvPr>
        </p:nvSpPr>
        <p:spPr>
          <a:xfrm>
            <a:off x="432001"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it-IT" dirty="0"/>
              <a:t>Aggiungere un piè di pagina</a:t>
            </a:r>
          </a:p>
        </p:txBody>
      </p:sp>
      <p:sp>
        <p:nvSpPr>
          <p:cNvPr id="5" name="Segnaposto numero diapositiva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
        <p:nvSpPr>
          <p:cNvPr id="8" name="Rettangolo 7">
            <a:extLst>
              <a:ext uri="{FF2B5EF4-FFF2-40B4-BE49-F238E27FC236}">
                <a16:creationId xmlns:a16="http://schemas.microsoft.com/office/drawing/2014/main" id="{1508F53F-6AA2-4060-904A-BC90211DC043}"/>
              </a:ext>
            </a:extLst>
          </p:cNvPr>
          <p:cNvSpPr/>
          <p:nvPr userDrawn="1"/>
        </p:nvSpPr>
        <p:spPr>
          <a:xfrm>
            <a:off x="9348589"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it-IT" sz="1633" dirty="0"/>
          </a:p>
        </p:txBody>
      </p:sp>
    </p:spTree>
    <p:extLst>
      <p:ext uri="{BB962C8B-B14F-4D97-AF65-F5344CB8AC3E}">
        <p14:creationId xmlns:p14="http://schemas.microsoft.com/office/powerpoint/2010/main" val="269310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immagine testo 2">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6096001" cy="6371351"/>
          </a:xfrm>
          <a:solidFill>
            <a:schemeClr val="bg1">
              <a:lumMod val="95000"/>
            </a:schemeClr>
          </a:solidFill>
        </p:spPr>
        <p:txBody>
          <a:bodyPr tIns="1584000" rtlCol="0" anchor="t"/>
          <a:lstStyle>
            <a:lvl1pPr marL="0" indent="0" algn="ctr">
              <a:buNone/>
              <a:defRPr sz="900" i="1">
                <a:latin typeface="Times New Roman" panose="02020603050405020304" pitchFamily="18" charset="0"/>
                <a:cs typeface="Times New Roman" panose="02020603050405020304" pitchFamily="18" charset="0"/>
              </a:defRPr>
            </a:lvl1pPr>
          </a:lstStyle>
          <a:p>
            <a:pPr rtl="0"/>
            <a:r>
              <a:rPr lang="it-IT" dirty="0"/>
              <a:t>Inserire o trascinare la foto</a:t>
            </a:r>
          </a:p>
        </p:txBody>
      </p:sp>
      <p:sp>
        <p:nvSpPr>
          <p:cNvPr id="2" name="Titolo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lnSpc>
                <a:spcPct val="70000"/>
              </a:lnSpc>
              <a:defRPr sz="3300" b="1" spc="-225">
                <a:solidFill>
                  <a:schemeClr val="tx1">
                    <a:lumMod val="75000"/>
                    <a:lumOff val="25000"/>
                  </a:schemeClr>
                </a:solidFill>
              </a:defRPr>
            </a:lvl1pPr>
          </a:lstStyle>
          <a:p>
            <a:pPr rtl="0"/>
            <a:r>
              <a:rPr lang="it-IT" dirty="0"/>
              <a:t>Fare clic per modificare il titolo della pagina</a:t>
            </a:r>
          </a:p>
        </p:txBody>
      </p:sp>
      <p:sp>
        <p:nvSpPr>
          <p:cNvPr id="10" name="Sottotito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5" y="2994142"/>
            <a:ext cx="6641627"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contenuto 2">
            <a:extLst>
              <a:ext uri="{FF2B5EF4-FFF2-40B4-BE49-F238E27FC236}">
                <a16:creationId xmlns:a16="http://schemas.microsoft.com/office/drawing/2014/main" id="{A22238F2-C6EC-476F-8371-119AECBA5622}"/>
              </a:ext>
            </a:extLst>
          </p:cNvPr>
          <p:cNvSpPr>
            <a:spLocks noGrp="1"/>
          </p:cNvSpPr>
          <p:nvPr>
            <p:ph sz="half" idx="1"/>
          </p:nvPr>
        </p:nvSpPr>
        <p:spPr>
          <a:xfrm>
            <a:off x="6288001" y="3763649"/>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4" name="Segnaposto piè di pa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it-IT" dirty="0"/>
              <a:t>Aggiungere un piè di pagina</a:t>
            </a:r>
          </a:p>
        </p:txBody>
      </p:sp>
      <p:sp>
        <p:nvSpPr>
          <p:cNvPr id="5" name="Segnaposto numero diapositiva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
        <p:nvSpPr>
          <p:cNvPr id="8" name="Rettangolo 7">
            <a:extLst>
              <a:ext uri="{FF2B5EF4-FFF2-40B4-BE49-F238E27FC236}">
                <a16:creationId xmlns:a16="http://schemas.microsoft.com/office/drawing/2014/main" id="{FA5285E0-8F27-49C4-AADF-92A3B72D41FD}"/>
              </a:ext>
            </a:extLst>
          </p:cNvPr>
          <p:cNvSpPr/>
          <p:nvPr userDrawn="1"/>
        </p:nvSpPr>
        <p:spPr>
          <a:xfrm>
            <a:off x="9775825"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it-IT" sz="1633" dirty="0"/>
          </a:p>
        </p:txBody>
      </p:sp>
    </p:spTree>
    <p:extLst>
      <p:ext uri="{BB962C8B-B14F-4D97-AF65-F5344CB8AC3E}">
        <p14:creationId xmlns:p14="http://schemas.microsoft.com/office/powerpoint/2010/main" val="4089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1999" y="432000"/>
            <a:ext cx="11340000" cy="432000"/>
          </a:xfrm>
        </p:spPr>
        <p:txBody>
          <a:bodyPr rtlCol="0"/>
          <a:lstStyle>
            <a:lvl1pPr>
              <a:defRPr>
                <a:solidFill>
                  <a:schemeClr val="tx1">
                    <a:lumMod val="75000"/>
                    <a:lumOff val="25000"/>
                  </a:schemeClr>
                </a:solidFill>
              </a:defRPr>
            </a:lvl1pPr>
          </a:lstStyle>
          <a:p>
            <a:pPr rtl="0"/>
            <a:r>
              <a:rPr lang="it-IT" dirty="0"/>
              <a:t>Fare clic per modificare il titolo della pagina</a:t>
            </a:r>
          </a:p>
        </p:txBody>
      </p:sp>
      <p:sp>
        <p:nvSpPr>
          <p:cNvPr id="9" name="Sottotitolo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2" y="1008001"/>
            <a:ext cx="11339513" cy="360000"/>
          </a:xfrm>
        </p:spPr>
        <p:txBody>
          <a:bodyPr rtlCol="0"/>
          <a:lstStyle>
            <a:lvl1pPr marL="0" indent="0">
              <a:buNone/>
              <a:defRPr/>
            </a:lvl1pPr>
            <a:lvl2pPr marL="200045" indent="0">
              <a:buNone/>
              <a:defRPr/>
            </a:lvl2pPr>
            <a:lvl3pPr marL="407233" indent="0">
              <a:buNone/>
              <a:defRPr/>
            </a:lvl3pPr>
            <a:lvl4pPr marL="607278" indent="0">
              <a:buNone/>
              <a:defRPr/>
            </a:lvl4pPr>
            <a:lvl5pPr marL="807323" indent="0">
              <a:buNone/>
              <a:defRPr/>
            </a:lvl5pPr>
          </a:lstStyle>
          <a:p>
            <a:pPr lvl="0" rtl="0"/>
            <a:r>
              <a:rPr lang="it-IT" dirty="0"/>
              <a:t>Sottotitolo</a:t>
            </a:r>
          </a:p>
        </p:txBody>
      </p:sp>
      <p:sp>
        <p:nvSpPr>
          <p:cNvPr id="3" name="Segnaposto sinistro confronto 1">
            <a:extLst>
              <a:ext uri="{FF2B5EF4-FFF2-40B4-BE49-F238E27FC236}">
                <a16:creationId xmlns:a16="http://schemas.microsoft.com/office/drawing/2014/main" id="{9322B50D-6A7D-41C6-BA57-613BC231DF36}"/>
              </a:ext>
            </a:extLst>
          </p:cNvPr>
          <p:cNvSpPr>
            <a:spLocks noGrp="1"/>
          </p:cNvSpPr>
          <p:nvPr>
            <p:ph type="body" idx="1"/>
          </p:nvPr>
        </p:nvSpPr>
        <p:spPr>
          <a:xfrm>
            <a:off x="432001" y="1515834"/>
            <a:ext cx="5472000" cy="360000"/>
          </a:xfrm>
        </p:spPr>
        <p:txBody>
          <a:bodyPr rtlCol="0" anchor="t"/>
          <a:lstStyle>
            <a:lvl1pPr marL="0" indent="0">
              <a:buNone/>
              <a:defRPr sz="1800" b="1">
                <a:solidFill>
                  <a:schemeClr val="tx1">
                    <a:lumMod val="75000"/>
                    <a:lumOff val="25000"/>
                  </a:schemeClr>
                </a:solidFill>
              </a:defRPr>
            </a:lvl1pPr>
            <a:lvl2pPr marL="342933" indent="0">
              <a:buNone/>
              <a:defRPr sz="1501" b="1"/>
            </a:lvl2pPr>
            <a:lvl3pPr marL="685867" indent="0">
              <a:buNone/>
              <a:defRPr sz="1350" b="1"/>
            </a:lvl3pPr>
            <a:lvl4pPr marL="1028800" indent="0">
              <a:buNone/>
              <a:defRPr sz="1200" b="1"/>
            </a:lvl4pPr>
            <a:lvl5pPr marL="1371734" indent="0">
              <a:buNone/>
              <a:defRPr sz="1200" b="1"/>
            </a:lvl5pPr>
            <a:lvl6pPr marL="1714667" indent="0">
              <a:buNone/>
              <a:defRPr sz="1200" b="1"/>
            </a:lvl6pPr>
            <a:lvl7pPr marL="2057600" indent="0">
              <a:buNone/>
              <a:defRPr sz="1200" b="1"/>
            </a:lvl7pPr>
            <a:lvl8pPr marL="2400534" indent="0">
              <a:buNone/>
              <a:defRPr sz="1200" b="1"/>
            </a:lvl8pPr>
            <a:lvl9pPr marL="2743467" indent="0">
              <a:buNone/>
              <a:defRPr sz="1200" b="1"/>
            </a:lvl9pPr>
          </a:lstStyle>
          <a:p>
            <a:pPr lvl="0" rtl="0"/>
            <a:r>
              <a:rPr lang="it-IT"/>
              <a:t>Fare clic per modificare gli stili del testo dello schema</a:t>
            </a:r>
          </a:p>
        </p:txBody>
      </p:sp>
      <p:sp>
        <p:nvSpPr>
          <p:cNvPr id="4" name="Segnaposto contenuto 2">
            <a:extLst>
              <a:ext uri="{FF2B5EF4-FFF2-40B4-BE49-F238E27FC236}">
                <a16:creationId xmlns:a16="http://schemas.microsoft.com/office/drawing/2014/main" id="{9FD584DA-F775-47B8-A1D7-6556AD5FCBD2}"/>
              </a:ext>
            </a:extLst>
          </p:cNvPr>
          <p:cNvSpPr>
            <a:spLocks noGrp="1"/>
          </p:cNvSpPr>
          <p:nvPr>
            <p:ph sz="half" idx="2"/>
          </p:nvPr>
        </p:nvSpPr>
        <p:spPr>
          <a:xfrm>
            <a:off x="432001"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12" name="Segnaposto sinistro confronto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516360"/>
            <a:ext cx="5472000" cy="358775"/>
          </a:xfrm>
        </p:spPr>
        <p:txBody>
          <a:bodyPr rtlCol="0"/>
          <a:lstStyle>
            <a:lvl1pPr marL="0" indent="0">
              <a:buNone/>
              <a:defRPr sz="1800" b="1"/>
            </a:lvl1pPr>
          </a:lstStyle>
          <a:p>
            <a:pPr lvl="0" rtl="0"/>
            <a:r>
              <a:rPr lang="it-IT"/>
              <a:t>Fare clic per modificare gli stili del testo dello schema</a:t>
            </a:r>
          </a:p>
        </p:txBody>
      </p:sp>
      <p:sp>
        <p:nvSpPr>
          <p:cNvPr id="8" name="Segnaposto testo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9" y="2020360"/>
            <a:ext cx="5472112" cy="4170891"/>
          </a:xfrm>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IT" dirty="0"/>
          </a:p>
        </p:txBody>
      </p:sp>
      <p:sp>
        <p:nvSpPr>
          <p:cNvPr id="5" name="Segnaposto piè di pagina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it-IT" dirty="0"/>
              <a:t>Aggiungere un piè di pagina</a:t>
            </a:r>
          </a:p>
        </p:txBody>
      </p:sp>
      <p:sp>
        <p:nvSpPr>
          <p:cNvPr id="6" name="Segnaposto numero diapositiva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it-IT" smtClean="0"/>
              <a:pPr rtl="0"/>
              <a:t>‹N›</a:t>
            </a:fld>
            <a:endParaRPr lang="it-IT" dirty="0"/>
          </a:p>
        </p:txBody>
      </p:sp>
    </p:spTree>
    <p:extLst>
      <p:ext uri="{BB962C8B-B14F-4D97-AF65-F5344CB8AC3E}">
        <p14:creationId xmlns:p14="http://schemas.microsoft.com/office/powerpoint/2010/main" val="25523485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11/14/2024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681140"/>
      </p:ext>
    </p:extLst>
  </p:cSld>
  <p:clrMap bg1="lt1" tx1="dk1" bg2="lt2" tx2="dk2" accent1="accent1" accent2="accent2" accent3="accent3" accent4="accent4" accent5="accent5" accent6="accent6" hlink="hlink" folHlink="folHlink"/>
  <p:sldLayoutIdLst>
    <p:sldLayoutId id="2147483661" r:id="rId1"/>
    <p:sldLayoutId id="2147483814" r:id="rId2"/>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11/14/2024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a:t>
            </a:fld>
            <a:endParaRPr lang="en-US"/>
          </a:p>
        </p:txBody>
      </p:sp>
    </p:spTree>
    <p:extLst>
      <p:ext uri="{BB962C8B-B14F-4D97-AF65-F5344CB8AC3E}">
        <p14:creationId xmlns:p14="http://schemas.microsoft.com/office/powerpoint/2010/main" val="3752065749"/>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3EB0D177-9AA4-42F4-9CD7-CD206217CA6D}"/>
              </a:ext>
            </a:extLst>
          </p:cNvPr>
          <p:cNvSpPr/>
          <p:nvPr userDrawn="1"/>
        </p:nvSpPr>
        <p:spPr>
          <a:xfrm>
            <a:off x="9780101" y="6371352"/>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28" name="Rettangolo 27">
            <a:extLst>
              <a:ext uri="{FF2B5EF4-FFF2-40B4-BE49-F238E27FC236}">
                <a16:creationId xmlns:a16="http://schemas.microsoft.com/office/drawing/2014/main" id="{C825DB53-D610-4A40-AFDC-EBC47DB613CE}"/>
              </a:ext>
            </a:extLst>
          </p:cNvPr>
          <p:cNvSpPr/>
          <p:nvPr userDrawn="1"/>
        </p:nvSpPr>
        <p:spPr>
          <a:xfrm>
            <a:off x="9780104"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31" name="Figura a mano libera: Forma 30">
            <a:extLst>
              <a:ext uri="{FF2B5EF4-FFF2-40B4-BE49-F238E27FC236}">
                <a16:creationId xmlns:a16="http://schemas.microsoft.com/office/drawing/2014/main" id="{C2B9A6A4-83D0-40B1-8B15-964C84BF0705}"/>
              </a:ext>
            </a:extLst>
          </p:cNvPr>
          <p:cNvSpPr/>
          <p:nvPr userDrawn="1"/>
        </p:nvSpPr>
        <p:spPr>
          <a:xfrm>
            <a:off x="0" y="6371351"/>
            <a:ext cx="9780101"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2" name="Segnaposto titolo 1">
            <a:extLst>
              <a:ext uri="{FF2B5EF4-FFF2-40B4-BE49-F238E27FC236}">
                <a16:creationId xmlns:a16="http://schemas.microsoft.com/office/drawing/2014/main" id="{090F41A2-6535-4CA6-81E4-026A5B56D9D7}"/>
              </a:ext>
            </a:extLst>
          </p:cNvPr>
          <p:cNvSpPr>
            <a:spLocks noGrp="1"/>
          </p:cNvSpPr>
          <p:nvPr>
            <p:ph type="title"/>
          </p:nvPr>
        </p:nvSpPr>
        <p:spPr>
          <a:xfrm>
            <a:off x="432001" y="432000"/>
            <a:ext cx="11328000" cy="432000"/>
          </a:xfrm>
          <a:prstGeom prst="rect">
            <a:avLst/>
          </a:prstGeom>
        </p:spPr>
        <p:txBody>
          <a:bodyPr vert="horz" lIns="0" tIns="0" rIns="0" bIns="0" rtlCol="0" anchor="ctr">
            <a:noAutofit/>
          </a:bodyPr>
          <a:lstStyle/>
          <a:p>
            <a:pPr rtl="0"/>
            <a:r>
              <a:rPr lang="it-IT" dirty="0"/>
              <a:t>Fare clic per modificare il titolo della pagina</a:t>
            </a:r>
          </a:p>
        </p:txBody>
      </p:sp>
      <p:sp>
        <p:nvSpPr>
          <p:cNvPr id="3" name="Segnaposto testo 2">
            <a:extLst>
              <a:ext uri="{FF2B5EF4-FFF2-40B4-BE49-F238E27FC236}">
                <a16:creationId xmlns:a16="http://schemas.microsoft.com/office/drawing/2014/main" id="{213AB95C-7DD4-4796-80E4-1B7466A2A037}"/>
              </a:ext>
            </a:extLst>
          </p:cNvPr>
          <p:cNvSpPr>
            <a:spLocks noGrp="1"/>
          </p:cNvSpPr>
          <p:nvPr>
            <p:ph type="body" idx="1"/>
          </p:nvPr>
        </p:nvSpPr>
        <p:spPr>
          <a:xfrm>
            <a:off x="432001" y="1512001"/>
            <a:ext cx="11328000" cy="4679250"/>
          </a:xfrm>
          <a:prstGeom prst="rect">
            <a:avLst/>
          </a:prstGeom>
        </p:spPr>
        <p:txBody>
          <a:bodyPr vert="horz" lIns="0" tIns="0" rIns="0" bIns="0" rtlCol="0">
            <a:noAutofit/>
          </a:bodyPr>
          <a:lstStyle/>
          <a:p>
            <a:pPr lvl="0" rtl="0"/>
            <a:r>
              <a:rPr lang="it-IT" dirty="0"/>
              <a:t>Modifica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5" name="Segnaposto piè di pagina 4">
            <a:extLst>
              <a:ext uri="{FF2B5EF4-FFF2-40B4-BE49-F238E27FC236}">
                <a16:creationId xmlns:a16="http://schemas.microsoft.com/office/drawing/2014/main" id="{58879C91-B77F-4273-9A27-A3535FB889DB}"/>
              </a:ext>
            </a:extLst>
          </p:cNvPr>
          <p:cNvSpPr>
            <a:spLocks noGrp="1"/>
          </p:cNvSpPr>
          <p:nvPr>
            <p:ph type="ftr" sz="quarter" idx="3"/>
          </p:nvPr>
        </p:nvSpPr>
        <p:spPr>
          <a:xfrm>
            <a:off x="432001" y="6439820"/>
            <a:ext cx="5664000" cy="295062"/>
          </a:xfrm>
          <a:prstGeom prst="rect">
            <a:avLst/>
          </a:prstGeom>
          <a:noFill/>
        </p:spPr>
        <p:txBody>
          <a:bodyPr vert="horz" lIns="0" tIns="0" rIns="0" bIns="0" rtlCol="0" anchor="ctr"/>
          <a:lstStyle>
            <a:lvl1pPr algn="l">
              <a:defRPr sz="900">
                <a:solidFill>
                  <a:schemeClr val="tx1">
                    <a:lumMod val="75000"/>
                    <a:lumOff val="25000"/>
                  </a:schemeClr>
                </a:solidFill>
              </a:defRPr>
            </a:lvl1pPr>
          </a:lstStyle>
          <a:p>
            <a:pPr rtl="0"/>
            <a:r>
              <a:rPr lang="it-IT" dirty="0"/>
              <a:t>Aggiungere un piè di pagina</a:t>
            </a:r>
          </a:p>
        </p:txBody>
      </p:sp>
      <p:sp>
        <p:nvSpPr>
          <p:cNvPr id="6" name="Segnaposto numero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759999" y="6371351"/>
            <a:ext cx="432001" cy="432000"/>
          </a:xfrm>
          <a:prstGeom prst="rect">
            <a:avLst/>
          </a:prstGeom>
          <a:solidFill>
            <a:schemeClr val="tx1">
              <a:lumMod val="75000"/>
              <a:lumOff val="25000"/>
            </a:schemeClr>
          </a:solidFill>
        </p:spPr>
        <p:txBody>
          <a:bodyPr vert="horz" lIns="0" tIns="0" rIns="0" bIns="0" rtlCol="0" anchor="ctr"/>
          <a:lstStyle>
            <a:lvl1pPr algn="ctr">
              <a:defRPr sz="900">
                <a:solidFill>
                  <a:schemeClr val="bg1"/>
                </a:solidFill>
                <a:latin typeface="+mj-lt"/>
              </a:defRPr>
            </a:lvl1pPr>
          </a:lstStyle>
          <a:p>
            <a:pPr rtl="0"/>
            <a:fld id="{19B51A1E-902D-48AF-9020-955120F399B6}" type="slidenum">
              <a:rPr lang="it-IT" smtClean="0"/>
              <a:pPr rtl="0"/>
              <a:t>‹N›</a:t>
            </a:fld>
            <a:endParaRPr lang="it-IT" dirty="0"/>
          </a:p>
        </p:txBody>
      </p:sp>
      <p:sp>
        <p:nvSpPr>
          <p:cNvPr id="4" name="Casella di testo 3">
            <a:extLst>
              <a:ext uri="{FF2B5EF4-FFF2-40B4-BE49-F238E27FC236}">
                <a16:creationId xmlns:a16="http://schemas.microsoft.com/office/drawing/2014/main" id="{34FDC6F9-37F9-4E25-AECA-D307B8421C73}"/>
              </a:ext>
            </a:extLst>
          </p:cNvPr>
          <p:cNvSpPr txBox="1"/>
          <p:nvPr userDrawn="1"/>
        </p:nvSpPr>
        <p:spPr>
          <a:xfrm>
            <a:off x="10243101" y="6467022"/>
            <a:ext cx="1053900" cy="291794"/>
          </a:xfrm>
          <a:prstGeom prst="rect">
            <a:avLst/>
          </a:prstGeom>
          <a:noFill/>
        </p:spPr>
        <p:txBody>
          <a:bodyPr wrap="square" tIns="81009" bIns="0" rtlCol="0" anchor="ctr">
            <a:spAutoFit/>
          </a:bodyPr>
          <a:lstStyle/>
          <a:p>
            <a:pPr algn="r" rtl="0">
              <a:lnSpc>
                <a:spcPts val="750"/>
              </a:lnSpc>
            </a:pPr>
            <a:r>
              <a:rPr lang="it-IT" sz="1875" b="1" i="0" spc="-75" dirty="0">
                <a:solidFill>
                  <a:schemeClr val="accent1"/>
                </a:solidFill>
                <a:latin typeface="+mj-lt"/>
              </a:rPr>
              <a:t>TREY</a:t>
            </a:r>
            <a:r>
              <a:rPr lang="it-IT" sz="1200" b="1" i="0" spc="-75" dirty="0">
                <a:solidFill>
                  <a:schemeClr val="accent1"/>
                </a:solidFill>
                <a:latin typeface="+mj-lt"/>
              </a:rPr>
              <a:t> </a:t>
            </a:r>
            <a:br>
              <a:rPr lang="it-IT" sz="1200" b="1" i="0" spc="-75" baseline="0" dirty="0">
                <a:solidFill>
                  <a:schemeClr val="accent1"/>
                </a:solidFill>
                <a:latin typeface="+mj-lt"/>
              </a:rPr>
            </a:br>
            <a:r>
              <a:rPr lang="it-IT" sz="900" b="0" i="0" spc="105" dirty="0" err="1">
                <a:solidFill>
                  <a:schemeClr val="tx1">
                    <a:lumMod val="75000"/>
                    <a:lumOff val="25000"/>
                  </a:schemeClr>
                </a:solidFill>
                <a:latin typeface="+mj-lt"/>
              </a:rPr>
              <a:t>research</a:t>
            </a:r>
            <a:endParaRPr lang="it-IT" sz="900" b="0" i="0" spc="105" dirty="0">
              <a:solidFill>
                <a:schemeClr val="tx1">
                  <a:lumMod val="75000"/>
                  <a:lumOff val="25000"/>
                </a:schemeClr>
              </a:solidFill>
              <a:latin typeface="+mj-lt"/>
            </a:endParaRPr>
          </a:p>
        </p:txBody>
      </p:sp>
      <p:sp>
        <p:nvSpPr>
          <p:cNvPr id="9" name="Rettangolo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sp>
        <p:nvSpPr>
          <p:cNvPr id="29" name="Rettangolo 28">
            <a:extLst>
              <a:ext uri="{FF2B5EF4-FFF2-40B4-BE49-F238E27FC236}">
                <a16:creationId xmlns:a16="http://schemas.microsoft.com/office/drawing/2014/main" id="{9B49670D-8F18-44A8-B217-67B412095C0D}"/>
              </a:ext>
            </a:extLst>
          </p:cNvPr>
          <p:cNvSpPr/>
          <p:nvPr userDrawn="1"/>
        </p:nvSpPr>
        <p:spPr>
          <a:xfrm>
            <a:off x="11759999" y="6803351"/>
            <a:ext cx="432001"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sz="1633" dirty="0"/>
          </a:p>
        </p:txBody>
      </p:sp>
      <p:cxnSp>
        <p:nvCxnSpPr>
          <p:cNvPr id="18" name="Connettore diritto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16070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p:hf hdr="0" dt="0"/>
  <p:txStyles>
    <p:titleStyle>
      <a:lvl1pPr algn="l" defTabSz="685867" rtl="0" eaLnBrk="1" latinLnBrk="0" hangingPunct="1">
        <a:lnSpc>
          <a:spcPct val="90000"/>
        </a:lnSpc>
        <a:spcBef>
          <a:spcPct val="0"/>
        </a:spcBef>
        <a:buNone/>
        <a:defRPr sz="2400" b="1" kern="1200" spc="-112">
          <a:solidFill>
            <a:schemeClr val="tx1">
              <a:lumMod val="75000"/>
              <a:lumOff val="25000"/>
            </a:schemeClr>
          </a:solidFill>
          <a:latin typeface="+mj-lt"/>
          <a:ea typeface="+mj-ea"/>
          <a:cs typeface="+mj-cs"/>
        </a:defRPr>
      </a:lvl1pPr>
    </p:titleStyle>
    <p:bodyStyle>
      <a:lvl1pPr marL="200045" indent="-200045" algn="l" defTabSz="685867" rtl="0" eaLnBrk="1" latinLnBrk="0" hangingPunct="1">
        <a:lnSpc>
          <a:spcPct val="90000"/>
        </a:lnSpc>
        <a:spcBef>
          <a:spcPts val="750"/>
        </a:spcBef>
        <a:buFont typeface="Arial" panose="020B0604020202020204" pitchFamily="34" charset="0"/>
        <a:buChar char="•"/>
        <a:defRPr sz="1350" kern="1200">
          <a:solidFill>
            <a:schemeClr val="tx1">
              <a:lumMod val="75000"/>
              <a:lumOff val="25000"/>
            </a:schemeClr>
          </a:solidFill>
          <a:latin typeface="+mn-lt"/>
          <a:ea typeface="+mn-ea"/>
          <a:cs typeface="+mn-cs"/>
        </a:defRPr>
      </a:lvl1pPr>
      <a:lvl2pPr marL="407233" indent="-207189" algn="l" defTabSz="685867"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2pPr>
      <a:lvl3pPr marL="607278" indent="-200045" algn="l" defTabSz="685867" rtl="0" eaLnBrk="1" latinLnBrk="0" hangingPunct="1">
        <a:lnSpc>
          <a:spcPct val="90000"/>
        </a:lnSpc>
        <a:spcBef>
          <a:spcPts val="375"/>
        </a:spcBef>
        <a:buFont typeface="Arial" panose="020B0604020202020204" pitchFamily="34" charset="0"/>
        <a:buChar char="•"/>
        <a:defRPr sz="1051" kern="1200">
          <a:solidFill>
            <a:schemeClr val="tx1">
              <a:lumMod val="75000"/>
              <a:lumOff val="25000"/>
            </a:schemeClr>
          </a:solidFill>
          <a:latin typeface="+mn-lt"/>
          <a:ea typeface="+mn-ea"/>
          <a:cs typeface="+mn-cs"/>
        </a:defRPr>
      </a:lvl3pPr>
      <a:lvl4pPr marL="807323" indent="-200045" algn="l" defTabSz="685867" rtl="0" eaLnBrk="1" latinLnBrk="0" hangingPunct="1">
        <a:lnSpc>
          <a:spcPct val="90000"/>
        </a:lnSpc>
        <a:spcBef>
          <a:spcPts val="375"/>
        </a:spcBef>
        <a:buFont typeface="Arial" panose="020B0604020202020204" pitchFamily="34" charset="0"/>
        <a:buChar char="•"/>
        <a:defRPr sz="1051" kern="1200">
          <a:solidFill>
            <a:schemeClr val="tx1">
              <a:lumMod val="75000"/>
              <a:lumOff val="25000"/>
            </a:schemeClr>
          </a:solidFill>
          <a:latin typeface="+mn-lt"/>
          <a:ea typeface="+mn-ea"/>
          <a:cs typeface="+mn-cs"/>
        </a:defRPr>
      </a:lvl4pPr>
      <a:lvl5pPr marL="1007367" indent="-200045" algn="l" defTabSz="685867" rtl="0" eaLnBrk="1" latinLnBrk="0" hangingPunct="1">
        <a:lnSpc>
          <a:spcPct val="90000"/>
        </a:lnSpc>
        <a:spcBef>
          <a:spcPts val="375"/>
        </a:spcBef>
        <a:buFont typeface="Arial" panose="020B0604020202020204" pitchFamily="34" charset="0"/>
        <a:buChar char="•"/>
        <a:defRPr sz="1051" kern="1200">
          <a:solidFill>
            <a:schemeClr val="tx1">
              <a:lumMod val="75000"/>
              <a:lumOff val="25000"/>
            </a:schemeClr>
          </a:solidFill>
          <a:latin typeface="+mn-lt"/>
          <a:ea typeface="+mn-ea"/>
          <a:cs typeface="+mn-cs"/>
        </a:defRPr>
      </a:lvl5pPr>
      <a:lvl6pPr marL="18861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67"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00"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67" rtl="0" eaLnBrk="1" latinLnBrk="0" hangingPunct="1">
        <a:defRPr sz="1350" kern="1200">
          <a:solidFill>
            <a:schemeClr val="tx1"/>
          </a:solidFill>
          <a:latin typeface="+mn-lt"/>
          <a:ea typeface="+mn-ea"/>
          <a:cs typeface="+mn-cs"/>
        </a:defRPr>
      </a:lvl1pPr>
      <a:lvl2pPr marL="342933" algn="l" defTabSz="685867" rtl="0" eaLnBrk="1" latinLnBrk="0" hangingPunct="1">
        <a:defRPr sz="1350" kern="1200">
          <a:solidFill>
            <a:schemeClr val="tx1"/>
          </a:solidFill>
          <a:latin typeface="+mn-lt"/>
          <a:ea typeface="+mn-ea"/>
          <a:cs typeface="+mn-cs"/>
        </a:defRPr>
      </a:lvl2pPr>
      <a:lvl3pPr marL="685867" algn="l" defTabSz="685867" rtl="0" eaLnBrk="1" latinLnBrk="0" hangingPunct="1">
        <a:defRPr sz="1350" kern="1200">
          <a:solidFill>
            <a:schemeClr val="tx1"/>
          </a:solidFill>
          <a:latin typeface="+mn-lt"/>
          <a:ea typeface="+mn-ea"/>
          <a:cs typeface="+mn-cs"/>
        </a:defRPr>
      </a:lvl3pPr>
      <a:lvl4pPr marL="1028800" algn="l" defTabSz="685867" rtl="0" eaLnBrk="1" latinLnBrk="0" hangingPunct="1">
        <a:defRPr sz="1350" kern="1200">
          <a:solidFill>
            <a:schemeClr val="tx1"/>
          </a:solidFill>
          <a:latin typeface="+mn-lt"/>
          <a:ea typeface="+mn-ea"/>
          <a:cs typeface="+mn-cs"/>
        </a:defRPr>
      </a:lvl4pPr>
      <a:lvl5pPr marL="1371734" algn="l" defTabSz="685867" rtl="0" eaLnBrk="1" latinLnBrk="0" hangingPunct="1">
        <a:defRPr sz="1350" kern="1200">
          <a:solidFill>
            <a:schemeClr val="tx1"/>
          </a:solidFill>
          <a:latin typeface="+mn-lt"/>
          <a:ea typeface="+mn-ea"/>
          <a:cs typeface="+mn-cs"/>
        </a:defRPr>
      </a:lvl5pPr>
      <a:lvl6pPr marL="1714667" algn="l" defTabSz="685867" rtl="0" eaLnBrk="1" latinLnBrk="0" hangingPunct="1">
        <a:defRPr sz="1350" kern="1200">
          <a:solidFill>
            <a:schemeClr val="tx1"/>
          </a:solidFill>
          <a:latin typeface="+mn-lt"/>
          <a:ea typeface="+mn-ea"/>
          <a:cs typeface="+mn-cs"/>
        </a:defRPr>
      </a:lvl6pPr>
      <a:lvl7pPr marL="2057600" algn="l" defTabSz="685867" rtl="0" eaLnBrk="1" latinLnBrk="0" hangingPunct="1">
        <a:defRPr sz="1350" kern="1200">
          <a:solidFill>
            <a:schemeClr val="tx1"/>
          </a:solidFill>
          <a:latin typeface="+mn-lt"/>
          <a:ea typeface="+mn-ea"/>
          <a:cs typeface="+mn-cs"/>
        </a:defRPr>
      </a:lvl7pPr>
      <a:lvl8pPr marL="2400534" algn="l" defTabSz="685867" rtl="0" eaLnBrk="1" latinLnBrk="0" hangingPunct="1">
        <a:defRPr sz="1350" kern="1200">
          <a:solidFill>
            <a:schemeClr val="tx1"/>
          </a:solidFill>
          <a:latin typeface="+mn-lt"/>
          <a:ea typeface="+mn-ea"/>
          <a:cs typeface="+mn-cs"/>
        </a:defRPr>
      </a:lvl8pPr>
      <a:lvl9pPr marL="2743467" algn="l" defTabSz="685867"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A134104-48FF-60D8-F312-6C620FC48D5E}"/>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CBEB0A-E773-FD3F-9997-F1E01B1A5AF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2A75E98-411F-6471-B892-BD4B49E96044}"/>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00650A0-481A-42FF-9B3C-37D5D0A56B8B}" type="datetimeFigureOut">
              <a:rPr lang="it-IT" smtClean="0"/>
              <a:t>14/11/2024</a:t>
            </a:fld>
            <a:endParaRPr lang="it-IT"/>
          </a:p>
        </p:txBody>
      </p:sp>
      <p:sp>
        <p:nvSpPr>
          <p:cNvPr id="5" name="Segnaposto piè di pagina 4">
            <a:extLst>
              <a:ext uri="{FF2B5EF4-FFF2-40B4-BE49-F238E27FC236}">
                <a16:creationId xmlns:a16="http://schemas.microsoft.com/office/drawing/2014/main" id="{FB308CAA-3FCE-7C5B-DCE0-7231A3686A7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1F3B89E-A485-4A4D-C422-F57C0D47D2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455044-6D1A-417A-B0B6-0829DA4A5532}" type="slidenum">
              <a:rPr lang="it-IT" smtClean="0"/>
              <a:t>‹N›</a:t>
            </a:fld>
            <a:endParaRPr lang="it-IT"/>
          </a:p>
        </p:txBody>
      </p:sp>
    </p:spTree>
    <p:extLst>
      <p:ext uri="{BB962C8B-B14F-4D97-AF65-F5344CB8AC3E}">
        <p14:creationId xmlns:p14="http://schemas.microsoft.com/office/powerpoint/2010/main" val="340603733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6858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66" indent="-171466" algn="l" defTabSz="6858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400" indent="-171466" algn="l" defTabSz="68586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333" indent="-171466" algn="l" defTabSz="685867" rtl="0" eaLnBrk="1" latinLnBrk="0" hangingPunct="1">
        <a:lnSpc>
          <a:spcPct val="90000"/>
        </a:lnSpc>
        <a:spcBef>
          <a:spcPts val="375"/>
        </a:spcBef>
        <a:buFont typeface="Arial" panose="020B0604020202020204" pitchFamily="34" charset="0"/>
        <a:buChar char="•"/>
        <a:defRPr sz="1501" kern="1200">
          <a:solidFill>
            <a:schemeClr val="tx1"/>
          </a:solidFill>
          <a:latin typeface="+mn-lt"/>
          <a:ea typeface="+mn-ea"/>
          <a:cs typeface="+mn-cs"/>
        </a:defRPr>
      </a:lvl3pPr>
      <a:lvl4pPr marL="1200266"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00"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1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67"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000"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933" indent="-171466" algn="l" defTabSz="68586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67" rtl="0" eaLnBrk="1" latinLnBrk="0" hangingPunct="1">
        <a:defRPr sz="1350" kern="1200">
          <a:solidFill>
            <a:schemeClr val="tx1"/>
          </a:solidFill>
          <a:latin typeface="+mn-lt"/>
          <a:ea typeface="+mn-ea"/>
          <a:cs typeface="+mn-cs"/>
        </a:defRPr>
      </a:lvl1pPr>
      <a:lvl2pPr marL="342933" algn="l" defTabSz="685867" rtl="0" eaLnBrk="1" latinLnBrk="0" hangingPunct="1">
        <a:defRPr sz="1350" kern="1200">
          <a:solidFill>
            <a:schemeClr val="tx1"/>
          </a:solidFill>
          <a:latin typeface="+mn-lt"/>
          <a:ea typeface="+mn-ea"/>
          <a:cs typeface="+mn-cs"/>
        </a:defRPr>
      </a:lvl2pPr>
      <a:lvl3pPr marL="685867" algn="l" defTabSz="685867" rtl="0" eaLnBrk="1" latinLnBrk="0" hangingPunct="1">
        <a:defRPr sz="1350" kern="1200">
          <a:solidFill>
            <a:schemeClr val="tx1"/>
          </a:solidFill>
          <a:latin typeface="+mn-lt"/>
          <a:ea typeface="+mn-ea"/>
          <a:cs typeface="+mn-cs"/>
        </a:defRPr>
      </a:lvl3pPr>
      <a:lvl4pPr marL="1028800" algn="l" defTabSz="685867" rtl="0" eaLnBrk="1" latinLnBrk="0" hangingPunct="1">
        <a:defRPr sz="1350" kern="1200">
          <a:solidFill>
            <a:schemeClr val="tx1"/>
          </a:solidFill>
          <a:latin typeface="+mn-lt"/>
          <a:ea typeface="+mn-ea"/>
          <a:cs typeface="+mn-cs"/>
        </a:defRPr>
      </a:lvl4pPr>
      <a:lvl5pPr marL="1371734" algn="l" defTabSz="685867" rtl="0" eaLnBrk="1" latinLnBrk="0" hangingPunct="1">
        <a:defRPr sz="1350" kern="1200">
          <a:solidFill>
            <a:schemeClr val="tx1"/>
          </a:solidFill>
          <a:latin typeface="+mn-lt"/>
          <a:ea typeface="+mn-ea"/>
          <a:cs typeface="+mn-cs"/>
        </a:defRPr>
      </a:lvl5pPr>
      <a:lvl6pPr marL="1714667" algn="l" defTabSz="685867" rtl="0" eaLnBrk="1" latinLnBrk="0" hangingPunct="1">
        <a:defRPr sz="1350" kern="1200">
          <a:solidFill>
            <a:schemeClr val="tx1"/>
          </a:solidFill>
          <a:latin typeface="+mn-lt"/>
          <a:ea typeface="+mn-ea"/>
          <a:cs typeface="+mn-cs"/>
        </a:defRPr>
      </a:lvl6pPr>
      <a:lvl7pPr marL="2057600" algn="l" defTabSz="685867" rtl="0" eaLnBrk="1" latinLnBrk="0" hangingPunct="1">
        <a:defRPr sz="1350" kern="1200">
          <a:solidFill>
            <a:schemeClr val="tx1"/>
          </a:solidFill>
          <a:latin typeface="+mn-lt"/>
          <a:ea typeface="+mn-ea"/>
          <a:cs typeface="+mn-cs"/>
        </a:defRPr>
      </a:lvl7pPr>
      <a:lvl8pPr marL="2400534" algn="l" defTabSz="685867" rtl="0" eaLnBrk="1" latinLnBrk="0" hangingPunct="1">
        <a:defRPr sz="1350" kern="1200">
          <a:solidFill>
            <a:schemeClr val="tx1"/>
          </a:solidFill>
          <a:latin typeface="+mn-lt"/>
          <a:ea typeface="+mn-ea"/>
          <a:cs typeface="+mn-cs"/>
        </a:defRPr>
      </a:lvl8pPr>
      <a:lvl9pPr marL="2743467" algn="l" defTabSz="68586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aleteweb.it/prodotti-e-servizi/"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descr="Immagine che contiene persona, sedendo, interni, portatile&#10;&#10;Descrizione generata automaticamente">
            <a:extLst>
              <a:ext uri="{FF2B5EF4-FFF2-40B4-BE49-F238E27FC236}">
                <a16:creationId xmlns:a16="http://schemas.microsoft.com/office/drawing/2014/main" id="{633B0BBB-BAB2-626A-0451-E7FAB72DC351}"/>
              </a:ext>
            </a:extLst>
          </p:cNvPr>
          <p:cNvPicPr>
            <a:picLocks noChangeAspect="1"/>
          </p:cNvPicPr>
          <p:nvPr/>
        </p:nvPicPr>
        <p:blipFill rotWithShape="1">
          <a:blip r:embed="rId2"/>
          <a:srcRect t="5648" b="10082"/>
          <a:stretch/>
        </p:blipFill>
        <p:spPr>
          <a:xfrm>
            <a:off x="20" y="975"/>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ctrTitle"/>
          </p:nvPr>
        </p:nvSpPr>
        <p:spPr>
          <a:xfrm>
            <a:off x="8127750" y="1303579"/>
            <a:ext cx="3214307" cy="2901694"/>
          </a:xfrm>
        </p:spPr>
        <p:txBody>
          <a:bodyPr anchor="b">
            <a:normAutofit/>
          </a:bodyPr>
          <a:lstStyle/>
          <a:p>
            <a:r>
              <a:rPr lang="it-IT" sz="2000" dirty="0">
                <a:solidFill>
                  <a:schemeClr val="tx1"/>
                </a:solidFill>
                <a:latin typeface="Calibri"/>
              </a:rPr>
              <a:t>LA TRANSIZIONE DIGITALE NELLE STRUTTURE SANITARIE E L’UTILIZZO DELL’INTELLIGENZA ARTIFICIALE PER IL MIGLIORAMENTO DELLA SICUREZZA E DELLA QUALITA’ DELLE CURE</a:t>
            </a:r>
            <a:endParaRPr lang="de-DE" sz="2000" dirty="0">
              <a:solidFill>
                <a:schemeClr val="tx1"/>
              </a:solidFill>
              <a:latin typeface="Calibri"/>
            </a:endParaRPr>
          </a:p>
        </p:txBody>
      </p:sp>
      <p:sp>
        <p:nvSpPr>
          <p:cNvPr id="3" name="Sottotitolo 2"/>
          <p:cNvSpPr>
            <a:spLocks noGrp="1"/>
          </p:cNvSpPr>
          <p:nvPr>
            <p:ph type="subTitle" idx="1"/>
          </p:nvPr>
        </p:nvSpPr>
        <p:spPr>
          <a:xfrm>
            <a:off x="8127750" y="4608575"/>
            <a:ext cx="3205640" cy="888773"/>
          </a:xfrm>
        </p:spPr>
        <p:txBody>
          <a:bodyPr anchor="t">
            <a:noAutofit/>
          </a:bodyPr>
          <a:lstStyle/>
          <a:p>
            <a:pPr marL="22225" marR="36830" algn="just">
              <a:lnSpc>
                <a:spcPct val="150000"/>
              </a:lnSpc>
              <a:spcBef>
                <a:spcPts val="145"/>
              </a:spcBef>
              <a:spcAft>
                <a:spcPts val="0"/>
              </a:spcAft>
            </a:pPr>
            <a:r>
              <a:rPr lang="it-IT" sz="900" dirty="0">
                <a:effectLst/>
                <a:latin typeface="Calibri" panose="020F0502020204030204" pitchFamily="34" charset="0"/>
                <a:ea typeface="Arial" panose="020B0604020202020204" pitchFamily="34" charset="0"/>
              </a:rPr>
              <a:t>STRUTTURA RESIDENZIALE PER ANZIANI AD ALTO CONTENUTO TECNOLOGICO DIGITALE  IL PROGETTO SMART-RSA UN CASO CONCRETO</a:t>
            </a:r>
            <a:endParaRPr lang="it-IT" sz="900" dirty="0">
              <a:effectLst/>
              <a:latin typeface="Arial" panose="020B0604020202020204" pitchFamily="34" charset="0"/>
              <a:ea typeface="Arial" panose="020B0604020202020204" pitchFamily="34" charset="0"/>
            </a:endParaRP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footer rectangle">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pic>
        <p:nvPicPr>
          <p:cNvPr id="5" name="Immagine 4">
            <a:extLst>
              <a:ext uri="{FF2B5EF4-FFF2-40B4-BE49-F238E27FC236}">
                <a16:creationId xmlns:a16="http://schemas.microsoft.com/office/drawing/2014/main" id="{014FD447-1AB0-1E3A-0125-644BB2594FC8}"/>
              </a:ext>
            </a:extLst>
          </p:cNvPr>
          <p:cNvPicPr>
            <a:picLocks noChangeAspect="1"/>
          </p:cNvPicPr>
          <p:nvPr/>
        </p:nvPicPr>
        <p:blipFill>
          <a:blip r:embed="rId3"/>
          <a:stretch>
            <a:fillRect/>
          </a:stretch>
        </p:blipFill>
        <p:spPr>
          <a:xfrm>
            <a:off x="516859" y="401219"/>
            <a:ext cx="2857500" cy="733425"/>
          </a:xfrm>
          <a:prstGeom prst="rect">
            <a:avLst/>
          </a:prstGeom>
        </p:spPr>
      </p:pic>
      <p:sp>
        <p:nvSpPr>
          <p:cNvPr id="7" name="CasellaDiTesto 6">
            <a:extLst>
              <a:ext uri="{FF2B5EF4-FFF2-40B4-BE49-F238E27FC236}">
                <a16:creationId xmlns:a16="http://schemas.microsoft.com/office/drawing/2014/main" id="{6CCA9C87-315C-A936-62EE-C7460B6B2795}"/>
              </a:ext>
            </a:extLst>
          </p:cNvPr>
          <p:cNvSpPr txBox="1"/>
          <p:nvPr/>
        </p:nvSpPr>
        <p:spPr>
          <a:xfrm>
            <a:off x="516859" y="1303579"/>
            <a:ext cx="6162618" cy="369332"/>
          </a:xfrm>
          <a:prstGeom prst="rect">
            <a:avLst/>
          </a:prstGeom>
          <a:noFill/>
        </p:spPr>
        <p:txBody>
          <a:bodyPr wrap="square">
            <a:spAutoFit/>
          </a:bodyPr>
          <a:lstStyle/>
          <a:p>
            <a:r>
              <a:rPr lang="it-IT" b="0" i="0" dirty="0">
                <a:solidFill>
                  <a:srgbClr val="3E64AC"/>
                </a:solidFill>
                <a:effectLst/>
                <a:latin typeface="bahnschrift" panose="020B0502040204020203" pitchFamily="34" charset="0"/>
              </a:rPr>
              <a:t>19 </a:t>
            </a:r>
            <a:r>
              <a:rPr lang="it-IT" b="0" i="0" dirty="0">
                <a:solidFill>
                  <a:srgbClr val="94D4E9"/>
                </a:solidFill>
                <a:effectLst/>
                <a:latin typeface="bahnschrift" panose="020B0502040204020203" pitchFamily="34" charset="0"/>
              </a:rPr>
              <a:t>OTTOBRE</a:t>
            </a:r>
            <a:r>
              <a:rPr lang="it-IT" b="0" i="0" dirty="0">
                <a:solidFill>
                  <a:srgbClr val="3E64AC"/>
                </a:solidFill>
                <a:effectLst/>
                <a:latin typeface="bahnschrift" panose="020B0502040204020203" pitchFamily="34" charset="0"/>
              </a:rPr>
              <a:t> 2023</a:t>
            </a:r>
            <a:endParaRPr lang="it-IT" dirty="0"/>
          </a:p>
        </p:txBody>
      </p:sp>
      <p:sp>
        <p:nvSpPr>
          <p:cNvPr id="9" name="CasellaDiTesto 8">
            <a:extLst>
              <a:ext uri="{FF2B5EF4-FFF2-40B4-BE49-F238E27FC236}">
                <a16:creationId xmlns:a16="http://schemas.microsoft.com/office/drawing/2014/main" id="{AB8A9B25-44CB-5D0D-D597-4EFAE68AEAFF}"/>
              </a:ext>
            </a:extLst>
          </p:cNvPr>
          <p:cNvSpPr txBox="1"/>
          <p:nvPr/>
        </p:nvSpPr>
        <p:spPr>
          <a:xfrm>
            <a:off x="516859" y="3962244"/>
            <a:ext cx="6162618" cy="646331"/>
          </a:xfrm>
          <a:prstGeom prst="rect">
            <a:avLst/>
          </a:prstGeom>
          <a:noFill/>
        </p:spPr>
        <p:txBody>
          <a:bodyPr wrap="square">
            <a:spAutoFit/>
          </a:bodyPr>
          <a:lstStyle/>
          <a:p>
            <a:r>
              <a:rPr lang="it-IT" b="0" i="0" dirty="0">
                <a:solidFill>
                  <a:srgbClr val="3E64AC"/>
                </a:solidFill>
                <a:effectLst/>
                <a:latin typeface="bahnschrift" panose="020B0502040204020203" pitchFamily="34" charset="0"/>
              </a:rPr>
              <a:t>ING. GREGORIO PACCONE</a:t>
            </a:r>
          </a:p>
          <a:p>
            <a:r>
              <a:rPr lang="it-IT" dirty="0">
                <a:solidFill>
                  <a:srgbClr val="3E64AC"/>
                </a:solidFill>
                <a:latin typeface="bahnschrift" panose="020B0502040204020203" pitchFamily="34" charset="0"/>
              </a:rPr>
              <a:t>TALETEWEB</a:t>
            </a:r>
            <a:endParaRPr lang="it-IT" dirty="0"/>
          </a:p>
        </p:txBody>
      </p:sp>
    </p:spTree>
    <p:extLst>
      <p:ext uri="{BB962C8B-B14F-4D97-AF65-F5344CB8AC3E}">
        <p14:creationId xmlns:p14="http://schemas.microsoft.com/office/powerpoint/2010/main" val="3962583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5146156" y="386315"/>
            <a:ext cx="6366139" cy="1382233"/>
          </a:xfrm>
        </p:spPr>
        <p:txBody>
          <a:bodyPr>
            <a:noAutofit/>
          </a:bodyPr>
          <a:lstStyle/>
          <a:p>
            <a:r>
              <a:rPr lang="it-IT" i="0" dirty="0">
                <a:latin typeface="Calibri"/>
                <a:cs typeface="Calibri"/>
              </a:rPr>
              <a:t>LIVELLI TECNOLOGICI</a:t>
            </a:r>
          </a:p>
        </p:txBody>
      </p:sp>
      <p:pic>
        <p:nvPicPr>
          <p:cNvPr id="4" name="Immagine 3" descr="Immagine che contiene persona, sedendo, sedile, divano&#10;&#10;Descrizione generata automaticamente">
            <a:extLst>
              <a:ext uri="{FF2B5EF4-FFF2-40B4-BE49-F238E27FC236}">
                <a16:creationId xmlns:a16="http://schemas.microsoft.com/office/drawing/2014/main" id="{CC7DBDD8-D33E-BE8F-D9A3-E018CA20A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090" r="15686"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6" name="Segnaposto contenuto 5">
            <a:extLst>
              <a:ext uri="{FF2B5EF4-FFF2-40B4-BE49-F238E27FC236}">
                <a16:creationId xmlns:a16="http://schemas.microsoft.com/office/drawing/2014/main" id="{004E061A-3C35-E345-83D1-7ACA72FC4998}"/>
              </a:ext>
            </a:extLst>
          </p:cNvPr>
          <p:cNvSpPr>
            <a:spLocks noGrp="1"/>
          </p:cNvSpPr>
          <p:nvPr>
            <p:ph idx="1"/>
          </p:nvPr>
        </p:nvSpPr>
        <p:spPr>
          <a:xfrm>
            <a:off x="5146156" y="1981909"/>
            <a:ext cx="6238687" cy="4022650"/>
          </a:xfrm>
        </p:spPr>
        <p:txBody>
          <a:bodyPr>
            <a:normAutofit fontScale="92500" lnSpcReduction="20000"/>
          </a:bodyPr>
          <a:lstStyle/>
          <a:p>
            <a:pPr marL="0" indent="0" algn="just">
              <a:lnSpc>
                <a:spcPct val="150000"/>
              </a:lnSpc>
              <a:buNone/>
            </a:pPr>
            <a:r>
              <a:rPr lang="it-IT" sz="1800" dirty="0">
                <a:effectLst/>
                <a:latin typeface="Calibri" panose="020F0502020204030204" pitchFamily="34" charset="0"/>
                <a:ea typeface="Arial" panose="020B0604020202020204" pitchFamily="34" charset="0"/>
              </a:rPr>
              <a:t>SMART-RSA si articola su cinque livelli </a:t>
            </a:r>
            <a:r>
              <a:rPr lang="it-IT" sz="1800" spc="-10" dirty="0">
                <a:effectLst/>
                <a:latin typeface="Calibri" panose="020F0502020204030204" pitchFamily="34" charset="0"/>
                <a:ea typeface="Arial" panose="020B0604020202020204" pitchFamily="34" charset="0"/>
              </a:rPr>
              <a:t>tecnologici.</a:t>
            </a:r>
            <a:endParaRPr lang="it-IT" sz="1800" dirty="0">
              <a:effectLst/>
              <a:latin typeface="Arial" panose="020B0604020202020204" pitchFamily="34" charset="0"/>
              <a:ea typeface="Arial" panose="020B0604020202020204" pitchFamily="34" charset="0"/>
            </a:endParaRPr>
          </a:p>
          <a:p>
            <a:pPr marL="342900" lvl="0" indent="-342900" algn="just">
              <a:lnSpc>
                <a:spcPct val="150000"/>
              </a:lnSpc>
              <a:buFont typeface="+mj-lt"/>
              <a:buAutoNum type="arabicPeriod"/>
              <a:tabLst>
                <a:tab pos="162560" algn="l"/>
              </a:tabLst>
            </a:pPr>
            <a:r>
              <a:rPr lang="it-IT" sz="1800" dirty="0">
                <a:effectLst/>
                <a:latin typeface="Calibri" panose="020F0502020204030204" pitchFamily="34" charset="0"/>
                <a:ea typeface="Arial" panose="020B0604020202020204" pitchFamily="34" charset="0"/>
              </a:rPr>
              <a:t>Domotica e Gestione </a:t>
            </a:r>
            <a:r>
              <a:rPr lang="it-IT" sz="1800" spc="-10" dirty="0">
                <a:effectLst/>
                <a:latin typeface="Calibri" panose="020F0502020204030204" pitchFamily="34" charset="0"/>
                <a:ea typeface="Arial" panose="020B0604020202020204" pitchFamily="34" charset="0"/>
              </a:rPr>
              <a:t>d'Ambiente</a:t>
            </a:r>
            <a:endParaRPr lang="it-IT" sz="1800" dirty="0">
              <a:effectLst/>
              <a:latin typeface="Arial" panose="020B0604020202020204" pitchFamily="34" charset="0"/>
              <a:ea typeface="Arial" panose="020B0604020202020204" pitchFamily="34" charset="0"/>
            </a:endParaRPr>
          </a:p>
          <a:p>
            <a:pPr marL="342900" lvl="0" indent="-342900" algn="just">
              <a:lnSpc>
                <a:spcPct val="150000"/>
              </a:lnSpc>
              <a:spcAft>
                <a:spcPts val="800"/>
              </a:spcAft>
              <a:buFont typeface="+mj-lt"/>
              <a:buAutoNum type="arabicPeriod"/>
            </a:pPr>
            <a:r>
              <a:rPr lang="it-IT" sz="1800" kern="100" dirty="0">
                <a:effectLst/>
                <a:latin typeface="Calibri" panose="020F0502020204030204" pitchFamily="34" charset="0"/>
                <a:ea typeface="Calibri" panose="020F0502020204030204" pitchFamily="34" charset="0"/>
                <a:cs typeface="Calibri" panose="020F0502020204030204" pitchFamily="34" charset="0"/>
              </a:rPr>
              <a:t>Monitoraggio della </a:t>
            </a:r>
            <a:r>
              <a:rPr lang="it-IT" sz="1800" kern="100" spc="-10" dirty="0">
                <a:effectLst/>
                <a:latin typeface="Calibri" panose="020F0502020204030204" pitchFamily="34" charset="0"/>
                <a:ea typeface="Calibri" panose="020F0502020204030204" pitchFamily="34" charset="0"/>
                <a:cs typeface="Calibri" panose="020F0502020204030204" pitchFamily="34" charset="0"/>
              </a:rPr>
              <a:t>Persona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525"/>
              </a:spcBef>
              <a:spcAft>
                <a:spcPts val="0"/>
              </a:spcAft>
              <a:buFont typeface="+mj-lt"/>
              <a:buAutoNum type="arabicPeriod"/>
              <a:tabLst>
                <a:tab pos="162560" algn="l"/>
              </a:tabLst>
            </a:pPr>
            <a:r>
              <a:rPr lang="it-IT" sz="1800" dirty="0">
                <a:effectLst/>
                <a:latin typeface="Calibri" panose="020F0502020204030204" pitchFamily="34" charset="0"/>
                <a:ea typeface="Arial" panose="020B0604020202020204" pitchFamily="34" charset="0"/>
              </a:rPr>
              <a:t>Monitoraggio Parametri </a:t>
            </a:r>
            <a:r>
              <a:rPr lang="it-IT" sz="1800" spc="-10" dirty="0">
                <a:effectLst/>
                <a:latin typeface="Calibri" panose="020F0502020204030204" pitchFamily="34" charset="0"/>
                <a:ea typeface="Arial" panose="020B0604020202020204" pitchFamily="34" charset="0"/>
              </a:rPr>
              <a:t>Clinici</a:t>
            </a:r>
            <a:endParaRPr lang="it-IT" sz="1800" dirty="0">
              <a:effectLst/>
              <a:latin typeface="Arial" panose="020B0604020202020204" pitchFamily="34" charset="0"/>
              <a:ea typeface="Arial" panose="020B0604020202020204" pitchFamily="34" charset="0"/>
            </a:endParaRPr>
          </a:p>
          <a:p>
            <a:pPr marL="342900" lvl="0" indent="-342900" algn="just">
              <a:lnSpc>
                <a:spcPct val="150000"/>
              </a:lnSpc>
              <a:spcBef>
                <a:spcPts val="525"/>
              </a:spcBef>
              <a:spcAft>
                <a:spcPts val="0"/>
              </a:spcAft>
              <a:buFont typeface="+mj-lt"/>
              <a:buAutoNum type="arabicPeriod"/>
              <a:tabLst>
                <a:tab pos="162560" algn="l"/>
              </a:tabLst>
            </a:pPr>
            <a:r>
              <a:rPr lang="it-IT" sz="1800" dirty="0">
                <a:effectLst/>
                <a:latin typeface="Calibri" panose="020F0502020204030204" pitchFamily="34" charset="0"/>
                <a:ea typeface="Arial" panose="020B0604020202020204" pitchFamily="34" charset="0"/>
              </a:rPr>
              <a:t>Intelligenza Artificiale </a:t>
            </a:r>
            <a:r>
              <a:rPr lang="it-IT" sz="1800" spc="-20" dirty="0">
                <a:effectLst/>
                <a:latin typeface="Calibri" panose="020F0502020204030204" pitchFamily="34" charset="0"/>
                <a:ea typeface="Arial" panose="020B0604020202020204" pitchFamily="34" charset="0"/>
              </a:rPr>
              <a:t>(IA)</a:t>
            </a:r>
            <a:endParaRPr lang="it-IT" sz="1800" dirty="0">
              <a:effectLst/>
              <a:latin typeface="Arial" panose="020B0604020202020204" pitchFamily="34" charset="0"/>
              <a:ea typeface="Arial" panose="020B0604020202020204" pitchFamily="34" charset="0"/>
            </a:endParaRPr>
          </a:p>
          <a:p>
            <a:pPr marL="342900" lvl="0" indent="-342900" algn="just">
              <a:lnSpc>
                <a:spcPct val="150000"/>
              </a:lnSpc>
              <a:spcBef>
                <a:spcPts val="525"/>
              </a:spcBef>
              <a:spcAft>
                <a:spcPts val="0"/>
              </a:spcAft>
              <a:buFont typeface="+mj-lt"/>
              <a:buAutoNum type="arabicPeriod"/>
            </a:pPr>
            <a:r>
              <a:rPr lang="it-IT" sz="1800" dirty="0">
                <a:effectLst/>
                <a:latin typeface="Calibri" panose="020F0502020204030204" pitchFamily="34" charset="0"/>
                <a:ea typeface="Arial" panose="020B0604020202020204" pitchFamily="34" charset="0"/>
              </a:rPr>
              <a:t>Integrazione e </a:t>
            </a:r>
            <a:r>
              <a:rPr lang="it-IT" sz="1800" spc="-10" dirty="0">
                <a:effectLst/>
                <a:latin typeface="Calibri" panose="020F0502020204030204" pitchFamily="34" charset="0"/>
                <a:ea typeface="Arial" panose="020B0604020202020204" pitchFamily="34" charset="0"/>
              </a:rPr>
              <a:t>Visualizzazione</a:t>
            </a:r>
            <a:endParaRPr lang="it-IT" sz="1800" dirty="0">
              <a:effectLst/>
              <a:latin typeface="Arial" panose="020B0604020202020204" pitchFamily="34" charset="0"/>
              <a:ea typeface="Arial" panose="020B0604020202020204" pitchFamily="34" charset="0"/>
            </a:endParaRPr>
          </a:p>
          <a:p>
            <a:pPr marL="0" indent="0">
              <a:lnSpc>
                <a:spcPct val="90000"/>
              </a:lnSpc>
              <a:buNone/>
            </a:pPr>
            <a:endParaRPr lang="it-IT" sz="1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gn="just">
              <a:lnSpc>
                <a:spcPct val="90000"/>
              </a:lnSpc>
              <a:buNone/>
            </a:pPr>
            <a:r>
              <a:rPr lang="it-IT" sz="1800" kern="100" dirty="0">
                <a:effectLst/>
                <a:latin typeface="Calibri" panose="020F0502020204030204" pitchFamily="34" charset="0"/>
                <a:ea typeface="Calibri" panose="020F0502020204030204" pitchFamily="34" charset="0"/>
                <a:cs typeface="Calibri" panose="020F0502020204030204" pitchFamily="34" charset="0"/>
              </a:rPr>
              <a:t>il valore distintivo del progetto è l'integrazione delle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loro</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diverse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tecnologie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in</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funzione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delle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specifiche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esigenze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di</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una</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RSA,</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mentre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il</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valore aggiunto è nell`assimilazione dei risultati delle ricerche in ambito IA condotte dal consulente universitario</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it-IT" sz="2200" dirty="0">
              <a:latin typeface="Calibri" panose="020F0502020204030204" pitchFamily="34" charset="0"/>
              <a:cs typeface="Calibri" panose="020F0502020204030204" pitchFamily="34" charset="0"/>
            </a:endParaRPr>
          </a:p>
          <a:p>
            <a:pPr>
              <a:lnSpc>
                <a:spcPct val="90000"/>
              </a:lnSpc>
              <a:buFont typeface="Wingdings" panose="05000000000000000000" pitchFamily="2" charset="2"/>
              <a:buChar char="v"/>
            </a:pPr>
            <a:endParaRPr lang="it-IT" sz="2200" dirty="0">
              <a:latin typeface="Calibri" panose="020F0502020204030204" pitchFamily="34" charset="0"/>
              <a:cs typeface="Calibri" panose="020F0502020204030204" pitchFamily="34" charset="0"/>
            </a:endParaRPr>
          </a:p>
          <a:p>
            <a:pPr>
              <a:lnSpc>
                <a:spcPct val="90000"/>
              </a:lnSpc>
              <a:buFontTx/>
              <a:buChar char="-"/>
            </a:pPr>
            <a:endParaRPr lang="it-IT" sz="2200" dirty="0"/>
          </a:p>
        </p:txBody>
      </p:sp>
      <p:cxnSp>
        <p:nvCxnSpPr>
          <p:cNvPr id="98" name="Straight Connector 97">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087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fontScale="90000"/>
          </a:bodyPr>
          <a:lstStyle/>
          <a:p>
            <a:r>
              <a:rPr lang="it-IT" dirty="0"/>
              <a:t>Domotica e Gestione d'Ambiente</a:t>
            </a:r>
          </a:p>
        </p:txBody>
      </p:sp>
      <p:cxnSp>
        <p:nvCxnSpPr>
          <p:cNvPr id="74" name="Straight Connector 73">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9">
            <a:extLst>
              <a:ext uri="{FF2B5EF4-FFF2-40B4-BE49-F238E27FC236}">
                <a16:creationId xmlns:a16="http://schemas.microsoft.com/office/drawing/2014/main" id="{99FE063C-5521-68CE-6269-04DED6E5A75E}"/>
              </a:ext>
            </a:extLst>
          </p:cNvPr>
          <p:cNvSpPr>
            <a:spLocks noGrp="1"/>
          </p:cNvSpPr>
          <p:nvPr>
            <p:ph idx="1"/>
          </p:nvPr>
        </p:nvSpPr>
        <p:spPr>
          <a:xfrm>
            <a:off x="1129553" y="2420471"/>
            <a:ext cx="5479065" cy="3884410"/>
          </a:xfrm>
        </p:spPr>
        <p:txBody>
          <a:bodyPr anchor="ctr">
            <a:normAutofit lnSpcReduction="10000"/>
          </a:bodyPr>
          <a:lstStyle/>
          <a:p>
            <a:pPr marL="0" indent="0" algn="just">
              <a:lnSpc>
                <a:spcPct val="90000"/>
              </a:lnSpc>
              <a:buNone/>
            </a:pPr>
            <a:r>
              <a:rPr lang="it-IT" sz="1700" dirty="0">
                <a:effectLst/>
                <a:latin typeface="Calibri" panose="020F0502020204030204" pitchFamily="34" charset="0"/>
                <a:ea typeface="Calibri" panose="020F0502020204030204" pitchFamily="34" charset="0"/>
              </a:rPr>
              <a:t>Piattaforma basata su piattaforma "IoT" con sensori ed attuatori comunicanti tramite protocolli di rete operanti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solo</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in</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locale</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per</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ragioni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di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sicurezza.</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Operatori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e</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ospiti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possono</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usare</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comandi</a:t>
            </a:r>
            <a:r>
              <a:rPr lang="it-IT" sz="1700" spc="-1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vocali e</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smartphone</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per</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gestire</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luci,</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serrature,</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termostati</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e</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tapparelle,</a:t>
            </a:r>
            <a:r>
              <a:rPr lang="it-IT" sz="1700" spc="-5" dirty="0">
                <a:effectLst/>
                <a:latin typeface="Calibri" panose="020F0502020204030204" pitchFamily="34" charset="0"/>
                <a:ea typeface="Calibri" panose="020F0502020204030204" pitchFamily="34" charset="0"/>
              </a:rPr>
              <a:t> </a:t>
            </a:r>
            <a:r>
              <a:rPr lang="it-IT" sz="1700" dirty="0" err="1">
                <a:effectLst/>
                <a:latin typeface="Calibri" panose="020F0502020204030204" pitchFamily="34" charset="0"/>
                <a:ea typeface="Calibri" panose="020F0502020204030204" pitchFamily="34" charset="0"/>
              </a:rPr>
              <a:t>etc</a:t>
            </a:r>
            <a:r>
              <a:rPr lang="it-IT" sz="1700" dirty="0">
                <a:effectLst/>
                <a:latin typeface="Calibri" panose="020F0502020204030204" pitchFamily="34" charset="0"/>
                <a:ea typeface="Calibri" panose="020F0502020204030204" pitchFamily="34" charset="0"/>
              </a:rPr>
              <a:t>,</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fornendo</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un`esperienza</a:t>
            </a:r>
            <a:r>
              <a:rPr lang="it-IT" sz="1700" spc="-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di vita più comoda</a:t>
            </a:r>
          </a:p>
          <a:p>
            <a:pPr marL="0" indent="0">
              <a:lnSpc>
                <a:spcPct val="90000"/>
              </a:lnSpc>
              <a:buNone/>
            </a:pPr>
            <a:endParaRPr lang="it-IT" sz="1700" dirty="0">
              <a:effectLst/>
              <a:latin typeface="Calibri" panose="020F0502020204030204" pitchFamily="34" charset="0"/>
              <a:ea typeface="Calibri" panose="020F0502020204030204" pitchFamily="34" charset="0"/>
            </a:endParaRPr>
          </a:p>
          <a:p>
            <a:pPr>
              <a:lnSpc>
                <a:spcPct val="90000"/>
              </a:lnSpc>
            </a:pPr>
            <a:r>
              <a:rPr lang="it-IT" sz="1700" dirty="0">
                <a:effectLst/>
                <a:latin typeface="Calibri" panose="020F0502020204030204" pitchFamily="34" charset="0"/>
                <a:ea typeface="Arial" panose="020B0604020202020204" pitchFamily="34" charset="0"/>
              </a:rPr>
              <a:t>Sensore qualità dell'aria</a:t>
            </a:r>
            <a:endParaRPr lang="it-IT" sz="1700" dirty="0">
              <a:effectLst/>
              <a:latin typeface="Arial" panose="020B0604020202020204" pitchFamily="34" charset="0"/>
              <a:ea typeface="Arial" panose="020B0604020202020204" pitchFamily="34" charset="0"/>
            </a:endParaRPr>
          </a:p>
          <a:p>
            <a:pPr>
              <a:lnSpc>
                <a:spcPct val="90000"/>
              </a:lnSpc>
            </a:pPr>
            <a:r>
              <a:rPr lang="it-IT" sz="1700" dirty="0">
                <a:effectLst/>
                <a:latin typeface="Calibri" panose="020F0502020204030204" pitchFamily="34" charset="0"/>
                <a:ea typeface="Calibri" panose="020F0502020204030204" pitchFamily="34" charset="0"/>
              </a:rPr>
              <a:t>Cronotermostato basato su algoritmo di intelligenza artificiale</a:t>
            </a:r>
          </a:p>
          <a:p>
            <a:pPr>
              <a:lnSpc>
                <a:spcPct val="90000"/>
              </a:lnSpc>
            </a:pPr>
            <a:r>
              <a:rPr lang="it-IT" sz="1700" dirty="0">
                <a:effectLst/>
                <a:latin typeface="Calibri" panose="020F0502020204030204" pitchFamily="34" charset="0"/>
                <a:ea typeface="Calibri" panose="020F0502020204030204" pitchFamily="34" charset="0"/>
              </a:rPr>
              <a:t>Modulo</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radio</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868MHz</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Smart</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con</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gestione</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degli</a:t>
            </a:r>
            <a:r>
              <a:rPr lang="it-IT" sz="1700" spc="-25" dirty="0">
                <a:effectLst/>
                <a:latin typeface="Calibri" panose="020F0502020204030204" pitchFamily="34" charset="0"/>
                <a:ea typeface="Calibri" panose="020F0502020204030204" pitchFamily="34" charset="0"/>
              </a:rPr>
              <a:t> </a:t>
            </a:r>
            <a:r>
              <a:rPr lang="it-IT" sz="1700" dirty="0">
                <a:effectLst/>
                <a:latin typeface="Calibri" panose="020F0502020204030204" pitchFamily="34" charset="0"/>
                <a:ea typeface="Calibri" panose="020F0502020204030204" pitchFamily="34" charset="0"/>
              </a:rPr>
              <a:t>avvolgibili</a:t>
            </a:r>
            <a:endParaRPr lang="it-IT" sz="1700" dirty="0">
              <a:latin typeface="Calibri" panose="020F0502020204030204" pitchFamily="34" charset="0"/>
              <a:ea typeface="Calibri" panose="020F0502020204030204" pitchFamily="34" charset="0"/>
            </a:endParaRPr>
          </a:p>
          <a:p>
            <a:pPr>
              <a:lnSpc>
                <a:spcPct val="90000"/>
              </a:lnSpc>
            </a:pPr>
            <a:r>
              <a:rPr lang="it-IT" sz="1700" dirty="0">
                <a:effectLst/>
                <a:latin typeface="Calibri" panose="020F0502020204030204" pitchFamily="34" charset="0"/>
                <a:ea typeface="Arial" panose="020B0604020202020204" pitchFamily="34" charset="0"/>
              </a:rPr>
              <a:t>Sensore anti allagamento </a:t>
            </a:r>
            <a:r>
              <a:rPr lang="it-IT" sz="1700" spc="-10" dirty="0">
                <a:effectLst/>
                <a:latin typeface="Calibri" panose="020F0502020204030204" pitchFamily="34" charset="0"/>
                <a:ea typeface="Arial" panose="020B0604020202020204" pitchFamily="34" charset="0"/>
              </a:rPr>
              <a:t>wireless</a:t>
            </a:r>
          </a:p>
          <a:p>
            <a:pPr>
              <a:lnSpc>
                <a:spcPct val="90000"/>
              </a:lnSpc>
            </a:pPr>
            <a:r>
              <a:rPr lang="it-IT" sz="1700" dirty="0">
                <a:effectLst/>
                <a:latin typeface="Calibri" panose="020F0502020204030204" pitchFamily="34" charset="0"/>
                <a:ea typeface="Calibri" panose="020F0502020204030204" pitchFamily="34" charset="0"/>
              </a:rPr>
              <a:t>Tastiera controllo accessi </a:t>
            </a:r>
            <a:r>
              <a:rPr lang="it-IT" sz="1700" spc="-10" dirty="0">
                <a:effectLst/>
                <a:latin typeface="Calibri" panose="020F0502020204030204" pitchFamily="34" charset="0"/>
                <a:ea typeface="Calibri" panose="020F0502020204030204" pitchFamily="34" charset="0"/>
              </a:rPr>
              <a:t>bluetooth</a:t>
            </a:r>
          </a:p>
          <a:p>
            <a:pPr>
              <a:lnSpc>
                <a:spcPct val="90000"/>
              </a:lnSpc>
            </a:pPr>
            <a:r>
              <a:rPr lang="it-IT" sz="1700" spc="-10" dirty="0">
                <a:latin typeface="Calibri" panose="020F0502020204030204" pitchFamily="34" charset="0"/>
                <a:ea typeface="Calibri" panose="020F0502020204030204" pitchFamily="34" charset="0"/>
              </a:rPr>
              <a:t>Sistema «intelligente» per la prevenzione degli incendi</a:t>
            </a:r>
            <a:endParaRPr lang="it-IT" sz="1700" dirty="0">
              <a:effectLst/>
              <a:latin typeface="Arial" panose="020B0604020202020204" pitchFamily="34" charset="0"/>
              <a:ea typeface="Arial" panose="020B0604020202020204" pitchFamily="34" charset="0"/>
            </a:endParaRPr>
          </a:p>
          <a:p>
            <a:pPr marL="0" indent="0">
              <a:lnSpc>
                <a:spcPct val="90000"/>
              </a:lnSpc>
              <a:buNone/>
            </a:pPr>
            <a:endParaRPr lang="en-US" sz="1700" dirty="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866BE171-CC2F-2F7D-4A25-E75E79707861}"/>
              </a:ext>
            </a:extLst>
          </p:cNvPr>
          <p:cNvPicPr>
            <a:picLocks noChangeAspect="1"/>
          </p:cNvPicPr>
          <p:nvPr/>
        </p:nvPicPr>
        <p:blipFill rotWithShape="1">
          <a:blip r:embed="rId2"/>
          <a:srcRect l="2512" r="40296" b="1"/>
          <a:stretch/>
        </p:blipFill>
        <p:spPr>
          <a:xfrm>
            <a:off x="7225552" y="1995117"/>
            <a:ext cx="4966447" cy="4862884"/>
          </a:xfrm>
          <a:prstGeom prst="rect">
            <a:avLst/>
          </a:prstGeom>
        </p:spPr>
      </p:pic>
      <p:cxnSp>
        <p:nvCxnSpPr>
          <p:cNvPr id="80" name="Straight Connector 79">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538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84791"/>
            <a:ext cx="10064376" cy="1086847"/>
          </a:xfrm>
        </p:spPr>
        <p:txBody>
          <a:bodyPr vert="horz" lIns="91440" tIns="45720" rIns="91440" bIns="45720" rtlCol="0" anchor="ctr">
            <a:normAutofit/>
          </a:bodyPr>
          <a:lstStyle/>
          <a:p>
            <a:pPr lvl="0"/>
            <a:r>
              <a:rPr lang="en-US" dirty="0" err="1">
                <a:effectLst/>
              </a:rPr>
              <a:t>Monitoraggio</a:t>
            </a:r>
            <a:r>
              <a:rPr lang="en-US" dirty="0">
                <a:effectLst/>
              </a:rPr>
              <a:t> </a:t>
            </a:r>
            <a:r>
              <a:rPr lang="en-US" dirty="0" err="1">
                <a:effectLst/>
              </a:rPr>
              <a:t>della</a:t>
            </a:r>
            <a:r>
              <a:rPr lang="en-US" dirty="0">
                <a:effectLst/>
              </a:rPr>
              <a:t> </a:t>
            </a:r>
            <a:r>
              <a:rPr lang="en-US" spc="-10" dirty="0">
                <a:effectLst/>
              </a:rPr>
              <a:t>Persona</a:t>
            </a:r>
            <a:endParaRPr lang="en-US" dirty="0">
              <a:effectLst/>
            </a:endParaRPr>
          </a:p>
        </p:txBody>
      </p:sp>
      <p:cxnSp>
        <p:nvCxnSpPr>
          <p:cNvPr id="73" name="Straight Connector 72">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1129554" y="2499694"/>
            <a:ext cx="5831833" cy="3824906"/>
          </a:xfrm>
          <a:prstGeom prst="rect">
            <a:avLst/>
          </a:prstGeom>
        </p:spPr>
        <p:txBody>
          <a:bodyPr vert="horz" lIns="91440" tIns="45720" rIns="91440" bIns="45720" rtlCol="0" anchor="ctr">
            <a:normAutofit/>
          </a:bodyPr>
          <a:lstStyle/>
          <a:p>
            <a:pPr marR="156845" algn="just">
              <a:spcBef>
                <a:spcPts val="15"/>
              </a:spcBef>
              <a:spcAft>
                <a:spcPts val="0"/>
              </a:spcAft>
              <a:buSzPct val="80000"/>
            </a:pPr>
            <a:r>
              <a:rPr lang="en-US" dirty="0">
                <a:solidFill>
                  <a:schemeClr val="tx2"/>
                </a:solidFill>
                <a:effectLst/>
              </a:rPr>
              <a:t>SMART-RSA è </a:t>
            </a:r>
            <a:r>
              <a:rPr lang="en-US" dirty="0" err="1">
                <a:solidFill>
                  <a:schemeClr val="tx2"/>
                </a:solidFill>
                <a:effectLst/>
              </a:rPr>
              <a:t>attrezzata</a:t>
            </a:r>
            <a:r>
              <a:rPr lang="en-US" dirty="0">
                <a:solidFill>
                  <a:schemeClr val="tx2"/>
                </a:solidFill>
                <a:effectLst/>
              </a:rPr>
              <a:t> con </a:t>
            </a:r>
            <a:r>
              <a:rPr lang="en-US" dirty="0" err="1">
                <a:solidFill>
                  <a:schemeClr val="tx2"/>
                </a:solidFill>
                <a:effectLst/>
              </a:rPr>
              <a:t>trasduttori</a:t>
            </a:r>
            <a:r>
              <a:rPr lang="en-US" dirty="0">
                <a:solidFill>
                  <a:schemeClr val="tx2"/>
                </a:solidFill>
                <a:effectLst/>
              </a:rPr>
              <a:t> </a:t>
            </a:r>
            <a:r>
              <a:rPr lang="en-US" dirty="0" err="1">
                <a:solidFill>
                  <a:schemeClr val="tx2"/>
                </a:solidFill>
                <a:effectLst/>
              </a:rPr>
              <a:t>analogico</a:t>
            </a:r>
            <a:r>
              <a:rPr lang="en-US" dirty="0">
                <a:solidFill>
                  <a:schemeClr val="tx2"/>
                </a:solidFill>
                <a:effectLst/>
              </a:rPr>
              <a:t>/</a:t>
            </a:r>
            <a:r>
              <a:rPr lang="en-US" dirty="0" err="1">
                <a:solidFill>
                  <a:schemeClr val="tx2"/>
                </a:solidFill>
                <a:effectLst/>
              </a:rPr>
              <a:t>digitali</a:t>
            </a:r>
            <a:r>
              <a:rPr lang="en-US" dirty="0">
                <a:solidFill>
                  <a:schemeClr val="tx2"/>
                </a:solidFill>
                <a:effectLst/>
              </a:rPr>
              <a:t> wireless </a:t>
            </a:r>
            <a:r>
              <a:rPr lang="en-US" dirty="0" err="1">
                <a:solidFill>
                  <a:schemeClr val="tx2"/>
                </a:solidFill>
                <a:effectLst/>
              </a:rPr>
              <a:t>che</a:t>
            </a:r>
            <a:r>
              <a:rPr lang="en-US" dirty="0">
                <a:solidFill>
                  <a:schemeClr val="tx2"/>
                </a:solidFill>
                <a:effectLst/>
              </a:rPr>
              <a:t> </a:t>
            </a:r>
            <a:r>
              <a:rPr lang="en-US" dirty="0" err="1">
                <a:solidFill>
                  <a:schemeClr val="tx2"/>
                </a:solidFill>
                <a:effectLst/>
              </a:rPr>
              <a:t>raccolgono</a:t>
            </a:r>
            <a:r>
              <a:rPr lang="en-US" dirty="0">
                <a:solidFill>
                  <a:schemeClr val="tx2"/>
                </a:solidFill>
                <a:effectLst/>
              </a:rPr>
              <a:t> </a:t>
            </a:r>
            <a:r>
              <a:rPr lang="en-US" dirty="0" err="1">
                <a:solidFill>
                  <a:schemeClr val="tx2"/>
                </a:solidFill>
                <a:effectLst/>
              </a:rPr>
              <a:t>informazioni</a:t>
            </a:r>
            <a:r>
              <a:rPr lang="en-US" spc="-20" dirty="0">
                <a:solidFill>
                  <a:schemeClr val="tx2"/>
                </a:solidFill>
                <a:effectLst/>
              </a:rPr>
              <a:t> </a:t>
            </a:r>
            <a:r>
              <a:rPr lang="en-US" dirty="0" err="1">
                <a:solidFill>
                  <a:schemeClr val="tx2"/>
                </a:solidFill>
                <a:effectLst/>
              </a:rPr>
              <a:t>sullo</a:t>
            </a:r>
            <a:r>
              <a:rPr lang="en-US" spc="-20" dirty="0">
                <a:solidFill>
                  <a:schemeClr val="tx2"/>
                </a:solidFill>
                <a:effectLst/>
              </a:rPr>
              <a:t> </a:t>
            </a:r>
            <a:r>
              <a:rPr lang="en-US" dirty="0">
                <a:solidFill>
                  <a:schemeClr val="tx2"/>
                </a:solidFill>
                <a:effectLst/>
              </a:rPr>
              <a:t>stile</a:t>
            </a:r>
            <a:r>
              <a:rPr lang="en-US" spc="-20" dirty="0">
                <a:solidFill>
                  <a:schemeClr val="tx2"/>
                </a:solidFill>
                <a:effectLst/>
              </a:rPr>
              <a:t> </a:t>
            </a:r>
            <a:r>
              <a:rPr lang="en-US" dirty="0">
                <a:solidFill>
                  <a:schemeClr val="tx2"/>
                </a:solidFill>
                <a:effectLst/>
              </a:rPr>
              <a:t>di</a:t>
            </a:r>
            <a:r>
              <a:rPr lang="en-US" spc="-20" dirty="0">
                <a:solidFill>
                  <a:schemeClr val="tx2"/>
                </a:solidFill>
                <a:effectLst/>
              </a:rPr>
              <a:t> </a:t>
            </a:r>
            <a:r>
              <a:rPr lang="en-US" dirty="0">
                <a:solidFill>
                  <a:schemeClr val="tx2"/>
                </a:solidFill>
                <a:effectLst/>
              </a:rPr>
              <a:t>vita</a:t>
            </a:r>
            <a:r>
              <a:rPr lang="en-US" spc="-20" dirty="0">
                <a:solidFill>
                  <a:schemeClr val="tx2"/>
                </a:solidFill>
                <a:effectLst/>
              </a:rPr>
              <a:t> </a:t>
            </a:r>
            <a:r>
              <a:rPr lang="en-US" dirty="0">
                <a:solidFill>
                  <a:schemeClr val="tx2"/>
                </a:solidFill>
                <a:effectLst/>
              </a:rPr>
              <a:t>e</a:t>
            </a:r>
            <a:r>
              <a:rPr lang="en-US" spc="-20" dirty="0">
                <a:solidFill>
                  <a:schemeClr val="tx2"/>
                </a:solidFill>
                <a:effectLst/>
              </a:rPr>
              <a:t> </a:t>
            </a:r>
            <a:r>
              <a:rPr lang="en-US" dirty="0">
                <a:solidFill>
                  <a:schemeClr val="tx2"/>
                </a:solidFill>
                <a:effectLst/>
              </a:rPr>
              <a:t>le</a:t>
            </a:r>
            <a:r>
              <a:rPr lang="en-US" spc="-20" dirty="0">
                <a:solidFill>
                  <a:schemeClr val="tx2"/>
                </a:solidFill>
                <a:effectLst/>
              </a:rPr>
              <a:t> </a:t>
            </a:r>
            <a:r>
              <a:rPr lang="en-US" dirty="0" err="1">
                <a:solidFill>
                  <a:schemeClr val="tx2"/>
                </a:solidFill>
                <a:effectLst/>
              </a:rPr>
              <a:t>abitudini</a:t>
            </a:r>
            <a:r>
              <a:rPr lang="en-US" spc="-20" dirty="0">
                <a:solidFill>
                  <a:schemeClr val="tx2"/>
                </a:solidFill>
                <a:effectLst/>
              </a:rPr>
              <a:t> </a:t>
            </a:r>
            <a:r>
              <a:rPr lang="en-US" dirty="0">
                <a:solidFill>
                  <a:schemeClr val="tx2"/>
                </a:solidFill>
                <a:effectLst/>
              </a:rPr>
              <a:t>del</a:t>
            </a:r>
            <a:r>
              <a:rPr lang="en-US" spc="-20" dirty="0">
                <a:solidFill>
                  <a:schemeClr val="tx2"/>
                </a:solidFill>
                <a:effectLst/>
              </a:rPr>
              <a:t> </a:t>
            </a:r>
            <a:r>
              <a:rPr lang="en-US" dirty="0" err="1">
                <a:solidFill>
                  <a:schemeClr val="tx2"/>
                </a:solidFill>
                <a:effectLst/>
              </a:rPr>
              <a:t>paziente</a:t>
            </a:r>
            <a:r>
              <a:rPr lang="en-US" spc="-20" dirty="0">
                <a:solidFill>
                  <a:schemeClr val="tx2"/>
                </a:solidFill>
                <a:effectLst/>
              </a:rPr>
              <a:t> </a:t>
            </a:r>
            <a:r>
              <a:rPr lang="en-US" dirty="0">
                <a:solidFill>
                  <a:schemeClr val="tx2"/>
                </a:solidFill>
                <a:effectLst/>
              </a:rPr>
              <a:t>(</a:t>
            </a:r>
            <a:r>
              <a:rPr lang="en-US" dirty="0" err="1">
                <a:solidFill>
                  <a:schemeClr val="tx2"/>
                </a:solidFill>
                <a:effectLst/>
              </a:rPr>
              <a:t>posizione</a:t>
            </a:r>
            <a:r>
              <a:rPr lang="en-US" dirty="0">
                <a:solidFill>
                  <a:schemeClr val="tx2"/>
                </a:solidFill>
                <a:effectLst/>
              </a:rPr>
              <a:t>,</a:t>
            </a:r>
            <a:r>
              <a:rPr lang="en-US" spc="-20" dirty="0">
                <a:solidFill>
                  <a:schemeClr val="tx2"/>
                </a:solidFill>
                <a:effectLst/>
              </a:rPr>
              <a:t> </a:t>
            </a:r>
            <a:r>
              <a:rPr lang="en-US" dirty="0" err="1">
                <a:solidFill>
                  <a:schemeClr val="tx2"/>
                </a:solidFill>
                <a:effectLst/>
              </a:rPr>
              <a:t>alimentazione</a:t>
            </a:r>
            <a:r>
              <a:rPr lang="en-US" dirty="0">
                <a:solidFill>
                  <a:schemeClr val="tx2"/>
                </a:solidFill>
                <a:effectLst/>
              </a:rPr>
              <a:t>,</a:t>
            </a:r>
            <a:r>
              <a:rPr lang="en-US" spc="-20" dirty="0">
                <a:solidFill>
                  <a:schemeClr val="tx2"/>
                </a:solidFill>
                <a:effectLst/>
              </a:rPr>
              <a:t> </a:t>
            </a:r>
            <a:r>
              <a:rPr lang="en-US" dirty="0" err="1">
                <a:solidFill>
                  <a:schemeClr val="tx2"/>
                </a:solidFill>
                <a:effectLst/>
              </a:rPr>
              <a:t>minzione</a:t>
            </a:r>
            <a:r>
              <a:rPr lang="en-US" dirty="0">
                <a:solidFill>
                  <a:schemeClr val="tx2"/>
                </a:solidFill>
                <a:effectLst/>
              </a:rPr>
              <a:t>, </a:t>
            </a:r>
            <a:r>
              <a:rPr lang="en-US" dirty="0" err="1">
                <a:solidFill>
                  <a:schemeClr val="tx2"/>
                </a:solidFill>
                <a:effectLst/>
              </a:rPr>
              <a:t>ritmo</a:t>
            </a:r>
            <a:r>
              <a:rPr lang="en-US" dirty="0">
                <a:solidFill>
                  <a:schemeClr val="tx2"/>
                </a:solidFill>
                <a:effectLst/>
              </a:rPr>
              <a:t> </a:t>
            </a:r>
            <a:r>
              <a:rPr lang="en-US" dirty="0" err="1">
                <a:solidFill>
                  <a:schemeClr val="tx2"/>
                </a:solidFill>
                <a:effectLst/>
              </a:rPr>
              <a:t>sonno-veglia</a:t>
            </a:r>
            <a:r>
              <a:rPr lang="en-US" dirty="0">
                <a:solidFill>
                  <a:schemeClr val="tx2"/>
                </a:solidFill>
                <a:effectLst/>
              </a:rPr>
              <a:t>, </a:t>
            </a:r>
            <a:r>
              <a:rPr lang="en-US" dirty="0" err="1">
                <a:solidFill>
                  <a:schemeClr val="tx2"/>
                </a:solidFill>
                <a:effectLst/>
              </a:rPr>
              <a:t>etc</a:t>
            </a:r>
            <a:r>
              <a:rPr lang="en-US" dirty="0">
                <a:solidFill>
                  <a:schemeClr val="tx2"/>
                </a:solidFill>
                <a:effectLst/>
              </a:rPr>
              <a:t>)</a:t>
            </a:r>
            <a:r>
              <a:rPr lang="en-US" dirty="0">
                <a:solidFill>
                  <a:schemeClr val="tx2"/>
                </a:solidFill>
              </a:rPr>
              <a:t>:</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Presenza</a:t>
            </a:r>
            <a:r>
              <a:rPr lang="en-US" dirty="0">
                <a:solidFill>
                  <a:schemeClr val="tx2"/>
                </a:solidFill>
                <a:effectLst/>
              </a:rPr>
              <a:t> </a:t>
            </a:r>
            <a:r>
              <a:rPr lang="en-US" dirty="0" err="1">
                <a:solidFill>
                  <a:schemeClr val="tx2"/>
                </a:solidFill>
                <a:effectLst/>
              </a:rPr>
              <a:t>nel</a:t>
            </a:r>
            <a:r>
              <a:rPr lang="en-US" dirty="0">
                <a:solidFill>
                  <a:schemeClr val="tx2"/>
                </a:solidFill>
                <a:effectLst/>
              </a:rPr>
              <a:t> </a:t>
            </a:r>
            <a:r>
              <a:rPr lang="en-US" spc="-10" dirty="0" err="1">
                <a:solidFill>
                  <a:schemeClr val="tx2"/>
                </a:solidFill>
                <a:effectLst/>
              </a:rPr>
              <a:t>letto</a:t>
            </a:r>
            <a:r>
              <a:rPr lang="en-US" spc="-10" dirty="0">
                <a:solidFill>
                  <a:schemeClr val="tx2"/>
                </a:solidFill>
                <a:effectLst/>
              </a:rPr>
              <a:t> </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Presenza</a:t>
            </a:r>
            <a:r>
              <a:rPr lang="en-US" dirty="0">
                <a:solidFill>
                  <a:schemeClr val="tx2"/>
                </a:solidFill>
                <a:effectLst/>
              </a:rPr>
              <a:t> </a:t>
            </a:r>
            <a:r>
              <a:rPr lang="en-US" dirty="0" err="1">
                <a:solidFill>
                  <a:schemeClr val="tx2"/>
                </a:solidFill>
                <a:effectLst/>
              </a:rPr>
              <a:t>sulla</a:t>
            </a:r>
            <a:r>
              <a:rPr lang="en-US" dirty="0">
                <a:solidFill>
                  <a:schemeClr val="tx2"/>
                </a:solidFill>
                <a:effectLst/>
              </a:rPr>
              <a:t> </a:t>
            </a:r>
            <a:r>
              <a:rPr lang="en-US" spc="-10" dirty="0" err="1">
                <a:solidFill>
                  <a:schemeClr val="tx2"/>
                </a:solidFill>
                <a:effectLst/>
              </a:rPr>
              <a:t>sedia</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Rilevamento</a:t>
            </a:r>
            <a:r>
              <a:rPr lang="en-US" dirty="0">
                <a:solidFill>
                  <a:schemeClr val="tx2"/>
                </a:solidFill>
                <a:effectLst/>
              </a:rPr>
              <a:t> di </a:t>
            </a:r>
            <a:r>
              <a:rPr lang="en-US" spc="-10" dirty="0" err="1">
                <a:solidFill>
                  <a:schemeClr val="tx2"/>
                </a:solidFill>
                <a:effectLst/>
              </a:rPr>
              <a:t>prossimità</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Presenza</a:t>
            </a:r>
            <a:r>
              <a:rPr lang="en-US" dirty="0">
                <a:solidFill>
                  <a:schemeClr val="tx2"/>
                </a:solidFill>
                <a:effectLst/>
              </a:rPr>
              <a:t> </a:t>
            </a:r>
            <a:r>
              <a:rPr lang="en-US" dirty="0" err="1">
                <a:solidFill>
                  <a:schemeClr val="tx2"/>
                </a:solidFill>
                <a:effectLst/>
              </a:rPr>
              <a:t>nella</a:t>
            </a:r>
            <a:r>
              <a:rPr lang="en-US" dirty="0">
                <a:solidFill>
                  <a:schemeClr val="tx2"/>
                </a:solidFill>
                <a:effectLst/>
              </a:rPr>
              <a:t> </a:t>
            </a:r>
            <a:r>
              <a:rPr lang="en-US" spc="-10" dirty="0">
                <a:solidFill>
                  <a:schemeClr val="tx2"/>
                </a:solidFill>
                <a:effectLst/>
              </a:rPr>
              <a:t>toilette</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Pulsante</a:t>
            </a:r>
            <a:r>
              <a:rPr lang="en-US" dirty="0">
                <a:solidFill>
                  <a:schemeClr val="tx2"/>
                </a:solidFill>
                <a:effectLst/>
              </a:rPr>
              <a:t> di </a:t>
            </a:r>
            <a:r>
              <a:rPr lang="en-US" dirty="0" err="1">
                <a:solidFill>
                  <a:schemeClr val="tx2"/>
                </a:solidFill>
                <a:effectLst/>
              </a:rPr>
              <a:t>chiamata</a:t>
            </a:r>
            <a:r>
              <a:rPr lang="en-US" dirty="0">
                <a:solidFill>
                  <a:schemeClr val="tx2"/>
                </a:solidFill>
                <a:effectLst/>
              </a:rPr>
              <a:t> </a:t>
            </a:r>
            <a:r>
              <a:rPr lang="en-US" spc="-10" dirty="0" err="1">
                <a:solidFill>
                  <a:schemeClr val="tx2"/>
                </a:solidFill>
                <a:effectLst/>
              </a:rPr>
              <a:t>d'aiuto</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spc="-10" dirty="0" err="1">
                <a:solidFill>
                  <a:schemeClr val="tx2"/>
                </a:solidFill>
                <a:effectLst/>
              </a:rPr>
              <a:t>Incontinenza</a:t>
            </a:r>
            <a:r>
              <a:rPr lang="en-US" spc="-10" dirty="0">
                <a:solidFill>
                  <a:schemeClr val="tx2"/>
                </a:solidFill>
                <a:effectLst/>
              </a:rPr>
              <a:t> (</a:t>
            </a:r>
            <a:r>
              <a:rPr lang="en-US" dirty="0" err="1">
                <a:solidFill>
                  <a:schemeClr val="tx2"/>
                </a:solidFill>
                <a:effectLst/>
              </a:rPr>
              <a:t>avvisa</a:t>
            </a:r>
            <a:r>
              <a:rPr lang="en-US" dirty="0">
                <a:solidFill>
                  <a:schemeClr val="tx2"/>
                </a:solidFill>
                <a:effectLst/>
              </a:rPr>
              <a:t> </a:t>
            </a:r>
            <a:r>
              <a:rPr lang="en-US" dirty="0" err="1">
                <a:solidFill>
                  <a:schemeClr val="tx2"/>
                </a:solidFill>
                <a:effectLst/>
              </a:rPr>
              <a:t>quando</a:t>
            </a:r>
            <a:r>
              <a:rPr lang="en-US" dirty="0">
                <a:solidFill>
                  <a:schemeClr val="tx2"/>
                </a:solidFill>
                <a:effectLst/>
              </a:rPr>
              <a:t> il </a:t>
            </a:r>
            <a:r>
              <a:rPr lang="en-US" dirty="0" err="1">
                <a:solidFill>
                  <a:schemeClr val="tx2"/>
                </a:solidFill>
                <a:effectLst/>
              </a:rPr>
              <a:t>letto</a:t>
            </a:r>
            <a:r>
              <a:rPr lang="en-US" dirty="0">
                <a:solidFill>
                  <a:schemeClr val="tx2"/>
                </a:solidFill>
                <a:effectLst/>
              </a:rPr>
              <a:t> del </a:t>
            </a:r>
            <a:r>
              <a:rPr lang="en-US" dirty="0" err="1">
                <a:solidFill>
                  <a:schemeClr val="tx2"/>
                </a:solidFill>
                <a:effectLst/>
              </a:rPr>
              <a:t>paziente</a:t>
            </a:r>
            <a:r>
              <a:rPr lang="en-US" dirty="0">
                <a:solidFill>
                  <a:schemeClr val="tx2"/>
                </a:solidFill>
                <a:effectLst/>
              </a:rPr>
              <a:t> </a:t>
            </a:r>
            <a:r>
              <a:rPr lang="en-US" dirty="0" err="1">
                <a:solidFill>
                  <a:schemeClr val="tx2"/>
                </a:solidFill>
                <a:effectLst/>
              </a:rPr>
              <a:t>si</a:t>
            </a:r>
            <a:r>
              <a:rPr lang="en-US" dirty="0">
                <a:solidFill>
                  <a:schemeClr val="tx2"/>
                </a:solidFill>
                <a:effectLst/>
              </a:rPr>
              <a:t> </a:t>
            </a:r>
            <a:r>
              <a:rPr lang="en-US" spc="-10" dirty="0">
                <a:solidFill>
                  <a:schemeClr val="tx2"/>
                </a:solidFill>
                <a:effectLst/>
              </a:rPr>
              <a:t>bagna)</a:t>
            </a:r>
            <a:endParaRPr lang="en-US" dirty="0">
              <a:solidFill>
                <a:schemeClr val="tx2"/>
              </a:solidFill>
              <a:effectLst/>
            </a:endParaRPr>
          </a:p>
          <a:p>
            <a:pPr marL="342900" lvl="0" indent="-228600">
              <a:buSzPct val="80000"/>
              <a:buFont typeface="Arial" panose="020B0604020202020204" pitchFamily="34" charset="0"/>
              <a:buChar char="•"/>
              <a:tabLst>
                <a:tab pos="162560" algn="l"/>
              </a:tabLst>
            </a:pPr>
            <a:r>
              <a:rPr lang="en-US" dirty="0" err="1">
                <a:solidFill>
                  <a:schemeClr val="tx2"/>
                </a:solidFill>
                <a:effectLst/>
              </a:rPr>
              <a:t>Movimenti</a:t>
            </a:r>
            <a:r>
              <a:rPr lang="en-US" dirty="0">
                <a:solidFill>
                  <a:schemeClr val="tx2"/>
                </a:solidFill>
                <a:effectLst/>
              </a:rPr>
              <a:t> </a:t>
            </a:r>
            <a:r>
              <a:rPr lang="en-US" dirty="0" err="1">
                <a:solidFill>
                  <a:schemeClr val="tx2"/>
                </a:solidFill>
                <a:effectLst/>
              </a:rPr>
              <a:t>interni</a:t>
            </a:r>
            <a:r>
              <a:rPr lang="en-US" dirty="0">
                <a:solidFill>
                  <a:schemeClr val="tx2"/>
                </a:solidFill>
                <a:effectLst/>
              </a:rPr>
              <a:t> ed </a:t>
            </a:r>
            <a:r>
              <a:rPr lang="en-US" spc="-10" dirty="0" err="1">
                <a:solidFill>
                  <a:schemeClr val="tx2"/>
                </a:solidFill>
                <a:effectLst/>
              </a:rPr>
              <a:t>esterni</a:t>
            </a:r>
            <a:endParaRPr lang="en-US" dirty="0">
              <a:solidFill>
                <a:schemeClr val="tx2"/>
              </a:solidFill>
              <a:effectLst/>
            </a:endParaRPr>
          </a:p>
          <a:p>
            <a:pPr marL="342900" lvl="0" indent="-228600">
              <a:spcAft>
                <a:spcPts val="800"/>
              </a:spcAft>
              <a:buSzPct val="80000"/>
              <a:buFont typeface="Arial" panose="020B0604020202020204" pitchFamily="34" charset="0"/>
              <a:buChar char="•"/>
              <a:tabLst>
                <a:tab pos="162560" algn="l"/>
              </a:tabLst>
            </a:pPr>
            <a:r>
              <a:rPr lang="en-US" dirty="0" err="1">
                <a:solidFill>
                  <a:schemeClr val="tx2"/>
                </a:solidFill>
                <a:effectLst/>
              </a:rPr>
              <a:t>Controllo</a:t>
            </a:r>
            <a:r>
              <a:rPr lang="en-US" dirty="0">
                <a:solidFill>
                  <a:schemeClr val="tx2"/>
                </a:solidFill>
                <a:effectLst/>
              </a:rPr>
              <a:t> </a:t>
            </a:r>
            <a:r>
              <a:rPr lang="en-US" spc="-10" dirty="0" err="1">
                <a:solidFill>
                  <a:schemeClr val="tx2"/>
                </a:solidFill>
                <a:effectLst/>
              </a:rPr>
              <a:t>accessi</a:t>
            </a:r>
            <a:r>
              <a:rPr lang="en-US" spc="-10" dirty="0">
                <a:solidFill>
                  <a:schemeClr val="tx2"/>
                </a:solidFill>
                <a:effectLst/>
              </a:rPr>
              <a:t> (</a:t>
            </a:r>
            <a:r>
              <a:rPr lang="en-US" dirty="0" err="1">
                <a:solidFill>
                  <a:schemeClr val="tx2"/>
                </a:solidFill>
                <a:effectLst/>
              </a:rPr>
              <a:t>traccia</a:t>
            </a:r>
            <a:r>
              <a:rPr lang="en-US" spc="5" dirty="0">
                <a:solidFill>
                  <a:schemeClr val="tx2"/>
                </a:solidFill>
                <a:effectLst/>
              </a:rPr>
              <a:t> </a:t>
            </a:r>
            <a:r>
              <a:rPr lang="en-US" dirty="0" err="1">
                <a:solidFill>
                  <a:schemeClr val="tx2"/>
                </a:solidFill>
                <a:effectLst/>
              </a:rPr>
              <a:t>l'accesso</a:t>
            </a:r>
            <a:r>
              <a:rPr lang="en-US" spc="5" dirty="0">
                <a:solidFill>
                  <a:schemeClr val="tx2"/>
                </a:solidFill>
                <a:effectLst/>
              </a:rPr>
              <a:t> </a:t>
            </a:r>
            <a:r>
              <a:rPr lang="en-US" dirty="0">
                <a:solidFill>
                  <a:schemeClr val="tx2"/>
                </a:solidFill>
                <a:effectLst/>
              </a:rPr>
              <a:t>a</a:t>
            </a:r>
            <a:r>
              <a:rPr lang="en-US" spc="5" dirty="0">
                <a:solidFill>
                  <a:schemeClr val="tx2"/>
                </a:solidFill>
                <a:effectLst/>
              </a:rPr>
              <a:t> </a:t>
            </a:r>
            <a:r>
              <a:rPr lang="en-US" dirty="0">
                <a:solidFill>
                  <a:schemeClr val="tx2"/>
                </a:solidFill>
                <a:effectLst/>
              </a:rPr>
              <a:t>determinate</a:t>
            </a:r>
            <a:r>
              <a:rPr lang="en-US" spc="5" dirty="0">
                <a:solidFill>
                  <a:schemeClr val="tx2"/>
                </a:solidFill>
                <a:effectLst/>
              </a:rPr>
              <a:t> </a:t>
            </a:r>
            <a:r>
              <a:rPr lang="en-US" dirty="0" err="1">
                <a:solidFill>
                  <a:schemeClr val="tx2"/>
                </a:solidFill>
                <a:effectLst/>
              </a:rPr>
              <a:t>aree</a:t>
            </a:r>
            <a:r>
              <a:rPr lang="en-US" spc="5" dirty="0">
                <a:solidFill>
                  <a:schemeClr val="tx2"/>
                </a:solidFill>
                <a:effectLst/>
              </a:rPr>
              <a:t> </a:t>
            </a:r>
            <a:r>
              <a:rPr lang="en-US" dirty="0" err="1">
                <a:solidFill>
                  <a:schemeClr val="tx2"/>
                </a:solidFill>
                <a:effectLst/>
              </a:rPr>
              <a:t>della</a:t>
            </a:r>
            <a:r>
              <a:rPr lang="en-US" spc="5" dirty="0">
                <a:solidFill>
                  <a:schemeClr val="tx2"/>
                </a:solidFill>
                <a:effectLst/>
              </a:rPr>
              <a:t> </a:t>
            </a:r>
            <a:r>
              <a:rPr lang="en-US" spc="-10" dirty="0" err="1">
                <a:solidFill>
                  <a:schemeClr val="tx2"/>
                </a:solidFill>
                <a:effectLst/>
              </a:rPr>
              <a:t>struttura</a:t>
            </a:r>
            <a:r>
              <a:rPr lang="en-US" spc="-10" dirty="0">
                <a:solidFill>
                  <a:schemeClr val="tx2"/>
                </a:solidFill>
                <a:effectLst/>
              </a:rPr>
              <a:t>)</a:t>
            </a:r>
            <a:endParaRPr lang="en-US" dirty="0">
              <a:solidFill>
                <a:schemeClr val="tx2"/>
              </a:solidFill>
              <a:effectLst/>
            </a:endParaRPr>
          </a:p>
        </p:txBody>
      </p:sp>
      <p:pic>
        <p:nvPicPr>
          <p:cNvPr id="4" name="Immagine 3">
            <a:extLst>
              <a:ext uri="{FF2B5EF4-FFF2-40B4-BE49-F238E27FC236}">
                <a16:creationId xmlns:a16="http://schemas.microsoft.com/office/drawing/2014/main" id="{435486DE-C47C-485D-1B5D-7D20DECB2896}"/>
              </a:ext>
            </a:extLst>
          </p:cNvPr>
          <p:cNvPicPr>
            <a:picLocks noChangeAspect="1"/>
          </p:cNvPicPr>
          <p:nvPr/>
        </p:nvPicPr>
        <p:blipFill>
          <a:blip r:embed="rId2"/>
          <a:stretch>
            <a:fillRect/>
          </a:stretch>
        </p:blipFill>
        <p:spPr>
          <a:xfrm>
            <a:off x="7521974" y="2875853"/>
            <a:ext cx="4136627" cy="3031421"/>
          </a:xfrm>
          <a:prstGeom prst="rect">
            <a:avLst/>
          </a:prstGeom>
        </p:spPr>
      </p:pic>
    </p:spTree>
    <p:extLst>
      <p:ext uri="{BB962C8B-B14F-4D97-AF65-F5344CB8AC3E}">
        <p14:creationId xmlns:p14="http://schemas.microsoft.com/office/powerpoint/2010/main" val="2575246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E042673-822C-46F2-A208-165D88D07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66BEB57C-767A-46B2-9BA5-F4F819024B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3477A7-8AEF-46BF-AC02-D5FC1E680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018B765-6717-4B34-BFEF-724385420E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45F12F5-726F-4271-BC7E-64F830BADF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F5DB7FB-9146-42E5-86F5-98E06A0DC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43000" y="533399"/>
            <a:ext cx="8279559" cy="1095565"/>
          </a:xfrm>
        </p:spPr>
        <p:txBody>
          <a:bodyPr vert="horz" lIns="91440" tIns="45720" rIns="91440" bIns="45720" rtlCol="0" anchor="ctr">
            <a:normAutofit/>
          </a:bodyPr>
          <a:lstStyle/>
          <a:p>
            <a:pPr lvl="0"/>
            <a:r>
              <a:rPr lang="en-US" sz="3400" dirty="0" err="1">
                <a:effectLst/>
              </a:rPr>
              <a:t>Monitoraggio</a:t>
            </a:r>
            <a:r>
              <a:rPr lang="en-US" sz="3400" dirty="0">
                <a:effectLst/>
              </a:rPr>
              <a:t> </a:t>
            </a:r>
            <a:r>
              <a:rPr lang="en-US" sz="3400" dirty="0" err="1">
                <a:effectLst/>
              </a:rPr>
              <a:t>Parametri</a:t>
            </a:r>
            <a:r>
              <a:rPr lang="en-US" sz="3400" dirty="0">
                <a:effectLst/>
              </a:rPr>
              <a:t> </a:t>
            </a:r>
            <a:r>
              <a:rPr lang="en-US" sz="3400" spc="-10" dirty="0" err="1">
                <a:effectLst/>
              </a:rPr>
              <a:t>Clinici</a:t>
            </a:r>
            <a:endParaRPr lang="en-US" sz="3400" dirty="0">
              <a:effectLst/>
            </a:endParaRPr>
          </a:p>
        </p:txBody>
      </p:sp>
      <p:cxnSp>
        <p:nvCxnSpPr>
          <p:cNvPr id="75" name="Straight Connector 74">
            <a:extLst>
              <a:ext uri="{FF2B5EF4-FFF2-40B4-BE49-F238E27FC236}">
                <a16:creationId xmlns:a16="http://schemas.microsoft.com/office/drawing/2014/main" id="{D96FB07B-2FCF-46DD-933B-15CB99718E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1143000" y="2416196"/>
            <a:ext cx="7492327" cy="3908405"/>
          </a:xfrm>
          <a:prstGeom prst="rect">
            <a:avLst/>
          </a:prstGeom>
        </p:spPr>
        <p:txBody>
          <a:bodyPr vert="horz" lIns="91440" tIns="45720" rIns="91440" bIns="45720" rtlCol="0" anchor="ctr">
            <a:normAutofit/>
          </a:bodyPr>
          <a:lstStyle/>
          <a:p>
            <a:pPr algn="just">
              <a:spcAft>
                <a:spcPts val="800"/>
              </a:spcAft>
              <a:buSzPct val="80000"/>
            </a:pPr>
            <a:r>
              <a:rPr lang="en-US" dirty="0" err="1">
                <a:solidFill>
                  <a:schemeClr val="tx2"/>
                </a:solidFill>
                <a:effectLst/>
              </a:rPr>
              <a:t>Utilizza</a:t>
            </a:r>
            <a:r>
              <a:rPr lang="en-US" spc="-20" dirty="0">
                <a:solidFill>
                  <a:schemeClr val="tx2"/>
                </a:solidFill>
                <a:effectLst/>
              </a:rPr>
              <a:t> </a:t>
            </a:r>
            <a:r>
              <a:rPr lang="en-US" dirty="0" err="1">
                <a:solidFill>
                  <a:schemeClr val="tx2"/>
                </a:solidFill>
                <a:effectLst/>
              </a:rPr>
              <a:t>una</a:t>
            </a:r>
            <a:r>
              <a:rPr lang="en-US" spc="-20" dirty="0">
                <a:solidFill>
                  <a:schemeClr val="tx2"/>
                </a:solidFill>
                <a:effectLst/>
              </a:rPr>
              <a:t> </a:t>
            </a:r>
            <a:r>
              <a:rPr lang="en-US" dirty="0">
                <a:solidFill>
                  <a:schemeClr val="tx2"/>
                </a:solidFill>
                <a:effectLst/>
              </a:rPr>
              <a:t>gran</a:t>
            </a:r>
            <a:r>
              <a:rPr lang="en-US" spc="-20" dirty="0">
                <a:solidFill>
                  <a:schemeClr val="tx2"/>
                </a:solidFill>
                <a:effectLst/>
              </a:rPr>
              <a:t> </a:t>
            </a:r>
            <a:r>
              <a:rPr lang="en-US" dirty="0" err="1">
                <a:solidFill>
                  <a:schemeClr val="tx2"/>
                </a:solidFill>
                <a:effectLst/>
              </a:rPr>
              <a:t>varietà</a:t>
            </a:r>
            <a:r>
              <a:rPr lang="en-US" spc="-20" dirty="0">
                <a:solidFill>
                  <a:schemeClr val="tx2"/>
                </a:solidFill>
                <a:effectLst/>
              </a:rPr>
              <a:t> </a:t>
            </a:r>
            <a:r>
              <a:rPr lang="en-US" dirty="0">
                <a:solidFill>
                  <a:schemeClr val="tx2"/>
                </a:solidFill>
                <a:effectLst/>
              </a:rPr>
              <a:t>di</a:t>
            </a:r>
            <a:r>
              <a:rPr lang="en-US" spc="-20" dirty="0">
                <a:solidFill>
                  <a:schemeClr val="tx2"/>
                </a:solidFill>
                <a:effectLst/>
              </a:rPr>
              <a:t> </a:t>
            </a:r>
            <a:r>
              <a:rPr lang="en-US" dirty="0" err="1">
                <a:solidFill>
                  <a:schemeClr val="tx2"/>
                </a:solidFill>
                <a:effectLst/>
              </a:rPr>
              <a:t>dispositivi</a:t>
            </a:r>
            <a:r>
              <a:rPr lang="en-US" spc="-20" dirty="0">
                <a:solidFill>
                  <a:schemeClr val="tx2"/>
                </a:solidFill>
                <a:effectLst/>
              </a:rPr>
              <a:t> </a:t>
            </a:r>
            <a:r>
              <a:rPr lang="en-US" dirty="0" err="1">
                <a:solidFill>
                  <a:schemeClr val="tx2"/>
                </a:solidFill>
                <a:effectLst/>
              </a:rPr>
              <a:t>digitali</a:t>
            </a:r>
            <a:r>
              <a:rPr lang="en-US" spc="-20" dirty="0">
                <a:solidFill>
                  <a:schemeClr val="tx2"/>
                </a:solidFill>
                <a:effectLst/>
              </a:rPr>
              <a:t> </a:t>
            </a:r>
            <a:r>
              <a:rPr lang="en-US" dirty="0">
                <a:solidFill>
                  <a:schemeClr val="tx2"/>
                </a:solidFill>
                <a:effectLst/>
              </a:rPr>
              <a:t>con</a:t>
            </a:r>
            <a:r>
              <a:rPr lang="en-US" spc="-20" dirty="0">
                <a:solidFill>
                  <a:schemeClr val="tx2"/>
                </a:solidFill>
                <a:effectLst/>
              </a:rPr>
              <a:t> </a:t>
            </a:r>
            <a:r>
              <a:rPr lang="en-US" dirty="0" err="1">
                <a:solidFill>
                  <a:schemeClr val="tx2"/>
                </a:solidFill>
                <a:effectLst/>
              </a:rPr>
              <a:t>differenti</a:t>
            </a:r>
            <a:r>
              <a:rPr lang="en-US" spc="-20" dirty="0">
                <a:solidFill>
                  <a:schemeClr val="tx2"/>
                </a:solidFill>
                <a:effectLst/>
              </a:rPr>
              <a:t> </a:t>
            </a:r>
            <a:r>
              <a:rPr lang="en-US" dirty="0" err="1">
                <a:solidFill>
                  <a:schemeClr val="tx2"/>
                </a:solidFill>
                <a:effectLst/>
              </a:rPr>
              <a:t>funzioni</a:t>
            </a:r>
            <a:r>
              <a:rPr lang="en-US" spc="-20" dirty="0">
                <a:solidFill>
                  <a:schemeClr val="tx2"/>
                </a:solidFill>
                <a:effectLst/>
              </a:rPr>
              <a:t> </a:t>
            </a:r>
            <a:r>
              <a:rPr lang="en-US" dirty="0">
                <a:solidFill>
                  <a:schemeClr val="tx2"/>
                </a:solidFill>
                <a:effectLst/>
              </a:rPr>
              <a:t>come: </a:t>
            </a:r>
            <a:r>
              <a:rPr lang="en-US" spc="-20" dirty="0">
                <a:solidFill>
                  <a:schemeClr val="tx2"/>
                </a:solidFill>
                <a:effectLst/>
              </a:rPr>
              <a:t> </a:t>
            </a:r>
            <a:r>
              <a:rPr lang="en-US" dirty="0">
                <a:solidFill>
                  <a:schemeClr val="tx2"/>
                </a:solidFill>
                <a:effectLst/>
              </a:rPr>
              <a:t>ECG,</a:t>
            </a:r>
            <a:r>
              <a:rPr lang="en-US" spc="-20" dirty="0">
                <a:solidFill>
                  <a:schemeClr val="tx2"/>
                </a:solidFill>
                <a:effectLst/>
              </a:rPr>
              <a:t> </a:t>
            </a:r>
            <a:r>
              <a:rPr lang="en-US" dirty="0" err="1">
                <a:solidFill>
                  <a:schemeClr val="tx2"/>
                </a:solidFill>
                <a:effectLst/>
              </a:rPr>
              <a:t>termometro</a:t>
            </a:r>
            <a:r>
              <a:rPr lang="en-US" dirty="0">
                <a:solidFill>
                  <a:schemeClr val="tx2"/>
                </a:solidFill>
                <a:effectLst/>
              </a:rPr>
              <a:t>, </a:t>
            </a:r>
            <a:r>
              <a:rPr lang="en-US" dirty="0" err="1">
                <a:solidFill>
                  <a:schemeClr val="tx2"/>
                </a:solidFill>
                <a:effectLst/>
              </a:rPr>
              <a:t>saturimetro</a:t>
            </a:r>
            <a:r>
              <a:rPr lang="en-US" dirty="0">
                <a:solidFill>
                  <a:schemeClr val="tx2"/>
                </a:solidFill>
                <a:effectLst/>
              </a:rPr>
              <a:t>, etc., </a:t>
            </a:r>
          </a:p>
          <a:p>
            <a:pPr algn="ctr">
              <a:spcAft>
                <a:spcPts val="800"/>
              </a:spcAft>
              <a:buSzPct val="80000"/>
            </a:pPr>
            <a:r>
              <a:rPr lang="en-US" b="1" dirty="0" err="1">
                <a:solidFill>
                  <a:schemeClr val="tx2"/>
                </a:solidFill>
                <a:effectLst>
                  <a:outerShdw blurRad="38100" dist="38100" dir="2700000" algn="tl">
                    <a:srgbClr val="000000">
                      <a:alpha val="43137"/>
                    </a:srgbClr>
                  </a:outerShdw>
                </a:effectLst>
              </a:rPr>
              <a:t>cuore</a:t>
            </a:r>
            <a:r>
              <a:rPr lang="en-US" b="1" dirty="0">
                <a:solidFill>
                  <a:schemeClr val="tx2"/>
                </a:solidFill>
                <a:effectLst>
                  <a:outerShdw blurRad="38100" dist="38100" dir="2700000" algn="tl">
                    <a:srgbClr val="000000">
                      <a:alpha val="43137"/>
                    </a:srgbClr>
                  </a:outerShdw>
                </a:effectLst>
              </a:rPr>
              <a:t> del </a:t>
            </a:r>
            <a:r>
              <a:rPr lang="en-US" b="1" dirty="0" err="1">
                <a:solidFill>
                  <a:schemeClr val="tx2"/>
                </a:solidFill>
                <a:effectLst>
                  <a:outerShdw blurRad="38100" dist="38100" dir="2700000" algn="tl">
                    <a:srgbClr val="000000">
                      <a:alpha val="43137"/>
                    </a:srgbClr>
                  </a:outerShdw>
                </a:effectLst>
              </a:rPr>
              <a:t>sistema</a:t>
            </a:r>
            <a:r>
              <a:rPr lang="en-US" b="1" dirty="0">
                <a:solidFill>
                  <a:schemeClr val="tx2"/>
                </a:solidFill>
                <a:effectLst>
                  <a:outerShdw blurRad="38100" dist="38100" dir="2700000" algn="tl">
                    <a:srgbClr val="000000">
                      <a:alpha val="43137"/>
                    </a:srgbClr>
                  </a:outerShdw>
                </a:effectLst>
              </a:rPr>
              <a:t> è il software per la </a:t>
            </a:r>
            <a:r>
              <a:rPr lang="en-US" b="1" dirty="0" err="1">
                <a:solidFill>
                  <a:schemeClr val="tx2"/>
                </a:solidFill>
                <a:effectLst>
                  <a:outerShdw blurRad="38100" dist="38100" dir="2700000" algn="tl">
                    <a:srgbClr val="000000">
                      <a:alpha val="43137"/>
                    </a:srgbClr>
                  </a:outerShdw>
                </a:effectLst>
              </a:rPr>
              <a:t>gestione</a:t>
            </a:r>
            <a:r>
              <a:rPr lang="en-US" b="1" dirty="0">
                <a:solidFill>
                  <a:schemeClr val="tx2"/>
                </a:solidFill>
                <a:effectLst>
                  <a:outerShdw blurRad="38100" dist="38100" dir="2700000" algn="tl">
                    <a:srgbClr val="000000">
                      <a:alpha val="43137"/>
                    </a:srgbClr>
                  </a:outerShdw>
                </a:effectLst>
              </a:rPr>
              <a:t> </a:t>
            </a:r>
            <a:r>
              <a:rPr lang="en-US" b="1" dirty="0" err="1">
                <a:solidFill>
                  <a:schemeClr val="tx2"/>
                </a:solidFill>
                <a:effectLst>
                  <a:outerShdw blurRad="38100" dist="38100" dir="2700000" algn="tl">
                    <a:srgbClr val="000000">
                      <a:alpha val="43137"/>
                    </a:srgbClr>
                  </a:outerShdw>
                </a:effectLst>
              </a:rPr>
              <a:t>della</a:t>
            </a:r>
            <a:r>
              <a:rPr lang="en-US" b="1" dirty="0">
                <a:solidFill>
                  <a:schemeClr val="tx2"/>
                </a:solidFill>
                <a:effectLst>
                  <a:outerShdw blurRad="38100" dist="38100" dir="2700000" algn="tl">
                    <a:srgbClr val="000000">
                      <a:alpha val="43137"/>
                    </a:srgbClr>
                  </a:outerShdw>
                </a:effectLst>
              </a:rPr>
              <a:t> </a:t>
            </a:r>
            <a:r>
              <a:rPr lang="en-US" b="1" dirty="0" err="1">
                <a:solidFill>
                  <a:schemeClr val="tx2"/>
                </a:solidFill>
                <a:effectLst>
                  <a:outerShdw blurRad="38100" dist="38100" dir="2700000" algn="tl">
                    <a:srgbClr val="000000">
                      <a:alpha val="43137"/>
                    </a:srgbClr>
                  </a:outerShdw>
                </a:effectLst>
              </a:rPr>
              <a:t>cartella</a:t>
            </a:r>
            <a:r>
              <a:rPr lang="en-US" b="1" dirty="0">
                <a:solidFill>
                  <a:schemeClr val="tx2"/>
                </a:solidFill>
                <a:effectLst>
                  <a:outerShdw blurRad="38100" dist="38100" dir="2700000" algn="tl">
                    <a:srgbClr val="000000">
                      <a:alpha val="43137"/>
                    </a:srgbClr>
                  </a:outerShdw>
                </a:effectLst>
              </a:rPr>
              <a:t> </a:t>
            </a:r>
            <a:r>
              <a:rPr lang="en-US" b="1" dirty="0" err="1">
                <a:solidFill>
                  <a:schemeClr val="tx2"/>
                </a:solidFill>
                <a:effectLst>
                  <a:outerShdw blurRad="38100" dist="38100" dir="2700000" algn="tl">
                    <a:srgbClr val="000000">
                      <a:alpha val="43137"/>
                    </a:srgbClr>
                  </a:outerShdw>
                </a:effectLst>
              </a:rPr>
              <a:t>clinica</a:t>
            </a:r>
            <a:endParaRPr lang="en-US" b="1" dirty="0">
              <a:solidFill>
                <a:schemeClr val="tx2"/>
              </a:solidFill>
              <a:effectLst>
                <a:outerShdw blurRad="38100" dist="38100" dir="2700000" algn="tl">
                  <a:srgbClr val="000000">
                    <a:alpha val="43137"/>
                  </a:srgbClr>
                </a:outerShdw>
              </a:effectLst>
            </a:endParaRPr>
          </a:p>
          <a:p>
            <a:pPr algn="just">
              <a:buSzPct val="80000"/>
            </a:pPr>
            <a:r>
              <a:rPr lang="en-US" dirty="0">
                <a:solidFill>
                  <a:schemeClr val="tx2"/>
                </a:solidFill>
                <a:effectLst/>
              </a:rPr>
              <a:t>A </a:t>
            </a:r>
            <a:r>
              <a:rPr lang="en-US" dirty="0" err="1">
                <a:solidFill>
                  <a:schemeClr val="tx2"/>
                </a:solidFill>
                <a:effectLst/>
              </a:rPr>
              <a:t>questo</a:t>
            </a:r>
            <a:r>
              <a:rPr lang="en-US" dirty="0">
                <a:solidFill>
                  <a:schemeClr val="tx2"/>
                </a:solidFill>
                <a:effectLst/>
              </a:rPr>
              <a:t> </a:t>
            </a:r>
            <a:r>
              <a:rPr lang="en-US" dirty="0" err="1">
                <a:solidFill>
                  <a:schemeClr val="tx2"/>
                </a:solidFill>
                <a:effectLst/>
              </a:rPr>
              <a:t>livello</a:t>
            </a:r>
            <a:r>
              <a:rPr lang="en-US" dirty="0">
                <a:solidFill>
                  <a:schemeClr val="tx2"/>
                </a:solidFill>
                <a:effectLst/>
              </a:rPr>
              <a:t> </a:t>
            </a:r>
            <a:r>
              <a:rPr lang="en-US" dirty="0" err="1">
                <a:solidFill>
                  <a:schemeClr val="tx2"/>
                </a:solidFill>
                <a:effectLst/>
              </a:rPr>
              <a:t>si</a:t>
            </a:r>
            <a:r>
              <a:rPr lang="en-US" dirty="0">
                <a:solidFill>
                  <a:schemeClr val="tx2"/>
                </a:solidFill>
                <a:effectLst/>
              </a:rPr>
              <a:t> pone </a:t>
            </a:r>
            <a:r>
              <a:rPr lang="en-US" dirty="0" err="1">
                <a:solidFill>
                  <a:schemeClr val="tx2"/>
                </a:solidFill>
                <a:effectLst/>
              </a:rPr>
              <a:t>anche</a:t>
            </a:r>
            <a:r>
              <a:rPr lang="en-US" dirty="0">
                <a:solidFill>
                  <a:schemeClr val="tx2"/>
                </a:solidFill>
                <a:effectLst/>
              </a:rPr>
              <a:t> lo </a:t>
            </a:r>
            <a:r>
              <a:rPr lang="en-US" dirty="0" err="1">
                <a:solidFill>
                  <a:schemeClr val="tx2"/>
                </a:solidFill>
                <a:effectLst/>
              </a:rPr>
              <a:t>sviluppo</a:t>
            </a:r>
            <a:r>
              <a:rPr lang="en-US" dirty="0">
                <a:solidFill>
                  <a:schemeClr val="tx2"/>
                </a:solidFill>
                <a:effectLst/>
              </a:rPr>
              <a:t> di software per </a:t>
            </a:r>
            <a:r>
              <a:rPr lang="en-US" dirty="0" err="1">
                <a:solidFill>
                  <a:schemeClr val="tx2"/>
                </a:solidFill>
                <a:effectLst/>
              </a:rPr>
              <a:t>dispositivi</a:t>
            </a:r>
            <a:r>
              <a:rPr lang="en-US" dirty="0">
                <a:solidFill>
                  <a:schemeClr val="tx2"/>
                </a:solidFill>
                <a:effectLst/>
              </a:rPr>
              <a:t> </a:t>
            </a:r>
            <a:r>
              <a:rPr lang="en-US" dirty="0" err="1">
                <a:solidFill>
                  <a:schemeClr val="tx2"/>
                </a:solidFill>
                <a:effectLst/>
              </a:rPr>
              <a:t>indossabili</a:t>
            </a:r>
            <a:r>
              <a:rPr lang="en-US" dirty="0">
                <a:solidFill>
                  <a:schemeClr val="tx2"/>
                </a:solidFill>
                <a:effectLst/>
              </a:rPr>
              <a:t> in </a:t>
            </a:r>
            <a:r>
              <a:rPr lang="en-US" dirty="0" err="1">
                <a:solidFill>
                  <a:schemeClr val="tx2"/>
                </a:solidFill>
                <a:effectLst/>
              </a:rPr>
              <a:t>grado</a:t>
            </a:r>
            <a:r>
              <a:rPr lang="en-US" dirty="0">
                <a:solidFill>
                  <a:schemeClr val="tx2"/>
                </a:solidFill>
                <a:effectLst/>
              </a:rPr>
              <a:t> di </a:t>
            </a:r>
            <a:r>
              <a:rPr lang="en-US" dirty="0" err="1">
                <a:solidFill>
                  <a:schemeClr val="tx2"/>
                </a:solidFill>
                <a:effectLst/>
              </a:rPr>
              <a:t>registrare</a:t>
            </a:r>
            <a:r>
              <a:rPr lang="en-US" dirty="0">
                <a:solidFill>
                  <a:schemeClr val="tx2"/>
                </a:solidFill>
                <a:effectLst/>
              </a:rPr>
              <a:t> le </a:t>
            </a:r>
            <a:r>
              <a:rPr lang="en-US" dirty="0" err="1">
                <a:solidFill>
                  <a:schemeClr val="tx2"/>
                </a:solidFill>
                <a:effectLst/>
              </a:rPr>
              <a:t>variazioni</a:t>
            </a:r>
            <a:r>
              <a:rPr lang="en-US" dirty="0">
                <a:solidFill>
                  <a:schemeClr val="tx2"/>
                </a:solidFill>
                <a:effectLst/>
              </a:rPr>
              <a:t> </a:t>
            </a:r>
            <a:r>
              <a:rPr lang="en-US" dirty="0" err="1">
                <a:solidFill>
                  <a:schemeClr val="tx2"/>
                </a:solidFill>
                <a:effectLst/>
              </a:rPr>
              <a:t>dei</a:t>
            </a:r>
            <a:r>
              <a:rPr lang="en-US" dirty="0">
                <a:solidFill>
                  <a:schemeClr val="tx2"/>
                </a:solidFill>
                <a:effectLst/>
              </a:rPr>
              <a:t> </a:t>
            </a:r>
            <a:r>
              <a:rPr lang="en-US" dirty="0" err="1">
                <a:solidFill>
                  <a:schemeClr val="tx2"/>
                </a:solidFill>
                <a:effectLst/>
              </a:rPr>
              <a:t>parametri</a:t>
            </a:r>
            <a:r>
              <a:rPr lang="en-US" dirty="0">
                <a:solidFill>
                  <a:schemeClr val="tx2"/>
                </a:solidFill>
                <a:effectLst/>
              </a:rPr>
              <a:t> </a:t>
            </a:r>
            <a:r>
              <a:rPr lang="en-US" dirty="0" err="1">
                <a:solidFill>
                  <a:schemeClr val="tx2"/>
                </a:solidFill>
                <a:effectLst/>
              </a:rPr>
              <a:t>vitali</a:t>
            </a:r>
            <a:r>
              <a:rPr lang="en-US" dirty="0">
                <a:solidFill>
                  <a:schemeClr val="tx2"/>
                </a:solidFill>
                <a:effectLst/>
              </a:rPr>
              <a:t> in tempo </a:t>
            </a:r>
            <a:r>
              <a:rPr lang="en-US" dirty="0" err="1">
                <a:solidFill>
                  <a:schemeClr val="tx2"/>
                </a:solidFill>
                <a:effectLst/>
              </a:rPr>
              <a:t>reale</a:t>
            </a:r>
            <a:r>
              <a:rPr lang="en-US" dirty="0">
                <a:solidFill>
                  <a:schemeClr val="tx2"/>
                </a:solidFill>
                <a:effectLst/>
              </a:rPr>
              <a:t> e </a:t>
            </a:r>
            <a:r>
              <a:rPr lang="en-US" dirty="0" err="1">
                <a:solidFill>
                  <a:schemeClr val="tx2"/>
                </a:solidFill>
                <a:effectLst/>
              </a:rPr>
              <a:t>popolare</a:t>
            </a:r>
            <a:r>
              <a:rPr lang="en-US" dirty="0">
                <a:solidFill>
                  <a:schemeClr val="tx2"/>
                </a:solidFill>
                <a:effectLst/>
              </a:rPr>
              <a:t> dataset </a:t>
            </a:r>
            <a:r>
              <a:rPr lang="en-US" dirty="0" err="1">
                <a:solidFill>
                  <a:schemeClr val="tx2"/>
                </a:solidFill>
                <a:effectLst/>
              </a:rPr>
              <a:t>specifici</a:t>
            </a:r>
            <a:r>
              <a:rPr lang="en-US" dirty="0">
                <a:solidFill>
                  <a:schemeClr val="tx2"/>
                </a:solidFill>
                <a:effectLst/>
              </a:rPr>
              <a:t> per </a:t>
            </a:r>
            <a:r>
              <a:rPr lang="en-US" dirty="0" err="1">
                <a:solidFill>
                  <a:schemeClr val="tx2"/>
                </a:solidFill>
                <a:effectLst/>
              </a:rPr>
              <a:t>addestrare</a:t>
            </a:r>
            <a:r>
              <a:rPr lang="en-US" spc="-15" dirty="0">
                <a:solidFill>
                  <a:schemeClr val="tx2"/>
                </a:solidFill>
                <a:effectLst/>
              </a:rPr>
              <a:t> </a:t>
            </a:r>
            <a:r>
              <a:rPr lang="en-US" dirty="0" err="1">
                <a:solidFill>
                  <a:schemeClr val="tx2"/>
                </a:solidFill>
                <a:effectLst/>
              </a:rPr>
              <a:t>algoritmi</a:t>
            </a:r>
            <a:r>
              <a:rPr lang="en-US" spc="-15" dirty="0">
                <a:solidFill>
                  <a:schemeClr val="tx2"/>
                </a:solidFill>
                <a:effectLst/>
              </a:rPr>
              <a:t> </a:t>
            </a:r>
            <a:r>
              <a:rPr lang="en-US" dirty="0" err="1">
                <a:solidFill>
                  <a:schemeClr val="tx2"/>
                </a:solidFill>
                <a:effectLst/>
              </a:rPr>
              <a:t>atti</a:t>
            </a:r>
            <a:r>
              <a:rPr lang="en-US" spc="-15" dirty="0">
                <a:solidFill>
                  <a:schemeClr val="tx2"/>
                </a:solidFill>
                <a:effectLst/>
              </a:rPr>
              <a:t> </a:t>
            </a:r>
            <a:r>
              <a:rPr lang="en-US" dirty="0">
                <a:solidFill>
                  <a:schemeClr val="tx2"/>
                </a:solidFill>
                <a:effectLst/>
              </a:rPr>
              <a:t>al</a:t>
            </a:r>
            <a:r>
              <a:rPr lang="en-US" spc="-15" dirty="0">
                <a:solidFill>
                  <a:schemeClr val="tx2"/>
                </a:solidFill>
                <a:effectLst/>
              </a:rPr>
              <a:t> </a:t>
            </a:r>
            <a:r>
              <a:rPr lang="en-US" dirty="0" err="1">
                <a:solidFill>
                  <a:schemeClr val="tx2"/>
                </a:solidFill>
                <a:effectLst/>
              </a:rPr>
              <a:t>monitoraggio</a:t>
            </a:r>
            <a:r>
              <a:rPr lang="en-US" spc="-15" dirty="0">
                <a:solidFill>
                  <a:schemeClr val="tx2"/>
                </a:solidFill>
                <a:effectLst/>
              </a:rPr>
              <a:t> </a:t>
            </a:r>
            <a:r>
              <a:rPr lang="en-US" dirty="0" err="1">
                <a:solidFill>
                  <a:schemeClr val="tx2"/>
                </a:solidFill>
                <a:effectLst/>
              </a:rPr>
              <a:t>dello</a:t>
            </a:r>
            <a:r>
              <a:rPr lang="en-US" spc="-15" dirty="0">
                <a:solidFill>
                  <a:schemeClr val="tx2"/>
                </a:solidFill>
                <a:effectLst/>
              </a:rPr>
              <a:t> </a:t>
            </a:r>
            <a:r>
              <a:rPr lang="en-US" dirty="0" err="1">
                <a:solidFill>
                  <a:schemeClr val="tx2"/>
                </a:solidFill>
                <a:effectLst/>
              </a:rPr>
              <a:t>stato</a:t>
            </a:r>
            <a:r>
              <a:rPr lang="en-US" spc="-15" dirty="0">
                <a:solidFill>
                  <a:schemeClr val="tx2"/>
                </a:solidFill>
                <a:effectLst/>
              </a:rPr>
              <a:t> </a:t>
            </a:r>
            <a:r>
              <a:rPr lang="en-US" dirty="0">
                <a:solidFill>
                  <a:schemeClr val="tx2"/>
                </a:solidFill>
                <a:effectLst/>
              </a:rPr>
              <a:t>di</a:t>
            </a:r>
            <a:r>
              <a:rPr lang="en-US" spc="-15" dirty="0">
                <a:solidFill>
                  <a:schemeClr val="tx2"/>
                </a:solidFill>
                <a:effectLst/>
              </a:rPr>
              <a:t> </a:t>
            </a:r>
            <a:r>
              <a:rPr lang="en-US" dirty="0">
                <a:solidFill>
                  <a:schemeClr val="tx2"/>
                </a:solidFill>
                <a:effectLst/>
              </a:rPr>
              <a:t>salute</a:t>
            </a:r>
            <a:r>
              <a:rPr lang="en-US" spc="-15" dirty="0">
                <a:solidFill>
                  <a:schemeClr val="tx2"/>
                </a:solidFill>
                <a:effectLst/>
              </a:rPr>
              <a:t> </a:t>
            </a:r>
            <a:r>
              <a:rPr lang="en-US" dirty="0">
                <a:solidFill>
                  <a:schemeClr val="tx2"/>
                </a:solidFill>
                <a:effectLst/>
              </a:rPr>
              <a:t>di</a:t>
            </a:r>
            <a:r>
              <a:rPr lang="en-US" spc="-15" dirty="0">
                <a:solidFill>
                  <a:schemeClr val="tx2"/>
                </a:solidFill>
                <a:effectLst/>
              </a:rPr>
              <a:t> </a:t>
            </a:r>
            <a:r>
              <a:rPr lang="en-US" dirty="0" err="1">
                <a:solidFill>
                  <a:schemeClr val="tx2"/>
                </a:solidFill>
                <a:effectLst/>
              </a:rPr>
              <a:t>ciascun</a:t>
            </a:r>
            <a:r>
              <a:rPr lang="en-US" spc="-15" dirty="0">
                <a:solidFill>
                  <a:schemeClr val="tx2"/>
                </a:solidFill>
                <a:effectLst/>
              </a:rPr>
              <a:t> </a:t>
            </a:r>
            <a:r>
              <a:rPr lang="en-US" dirty="0" err="1">
                <a:solidFill>
                  <a:schemeClr val="tx2"/>
                </a:solidFill>
                <a:effectLst/>
              </a:rPr>
              <a:t>ospite</a:t>
            </a:r>
            <a:r>
              <a:rPr lang="en-US" dirty="0">
                <a:solidFill>
                  <a:schemeClr val="tx2"/>
                </a:solidFill>
                <a:effectLst/>
              </a:rPr>
              <a:t>.</a:t>
            </a:r>
            <a:r>
              <a:rPr lang="en-US" spc="-15" dirty="0">
                <a:solidFill>
                  <a:schemeClr val="tx2"/>
                </a:solidFill>
                <a:effectLst/>
              </a:rPr>
              <a:t> </a:t>
            </a:r>
            <a:r>
              <a:rPr lang="en-US" dirty="0">
                <a:solidFill>
                  <a:schemeClr val="tx2"/>
                </a:solidFill>
                <a:effectLst/>
              </a:rPr>
              <a:t>Le</a:t>
            </a:r>
            <a:r>
              <a:rPr lang="en-US" spc="-15" dirty="0">
                <a:solidFill>
                  <a:schemeClr val="tx2"/>
                </a:solidFill>
                <a:effectLst/>
              </a:rPr>
              <a:t> </a:t>
            </a:r>
            <a:r>
              <a:rPr lang="en-US" dirty="0" err="1">
                <a:solidFill>
                  <a:schemeClr val="tx2"/>
                </a:solidFill>
                <a:effectLst/>
              </a:rPr>
              <a:t>informazioni</a:t>
            </a:r>
            <a:r>
              <a:rPr lang="en-US" dirty="0">
                <a:solidFill>
                  <a:schemeClr val="tx2"/>
                </a:solidFill>
                <a:effectLst/>
              </a:rPr>
              <a:t> </a:t>
            </a:r>
            <a:r>
              <a:rPr lang="en-US" dirty="0" err="1">
                <a:solidFill>
                  <a:schemeClr val="tx2"/>
                </a:solidFill>
                <a:effectLst/>
              </a:rPr>
              <a:t>saranno</a:t>
            </a:r>
            <a:r>
              <a:rPr lang="en-US" spc="-5" dirty="0">
                <a:solidFill>
                  <a:schemeClr val="tx2"/>
                </a:solidFill>
                <a:effectLst/>
              </a:rPr>
              <a:t> </a:t>
            </a:r>
            <a:r>
              <a:rPr lang="en-US" dirty="0" err="1">
                <a:solidFill>
                  <a:schemeClr val="tx2"/>
                </a:solidFill>
                <a:effectLst/>
              </a:rPr>
              <a:t>trasmesse</a:t>
            </a:r>
            <a:r>
              <a:rPr lang="en-US" spc="-5" dirty="0">
                <a:solidFill>
                  <a:schemeClr val="tx2"/>
                </a:solidFill>
                <a:effectLst/>
              </a:rPr>
              <a:t> </a:t>
            </a:r>
            <a:r>
              <a:rPr lang="en-US" dirty="0" err="1">
                <a:solidFill>
                  <a:schemeClr val="tx2"/>
                </a:solidFill>
                <a:effectLst/>
              </a:rPr>
              <a:t>alla</a:t>
            </a:r>
            <a:r>
              <a:rPr lang="en-US" spc="-5" dirty="0">
                <a:solidFill>
                  <a:schemeClr val="tx2"/>
                </a:solidFill>
                <a:effectLst/>
              </a:rPr>
              <a:t> </a:t>
            </a:r>
            <a:r>
              <a:rPr lang="en-US" dirty="0" err="1">
                <a:solidFill>
                  <a:schemeClr val="tx2"/>
                </a:solidFill>
                <a:effectLst/>
              </a:rPr>
              <a:t>cartella</a:t>
            </a:r>
            <a:r>
              <a:rPr lang="en-US" spc="-5" dirty="0">
                <a:solidFill>
                  <a:schemeClr val="tx2"/>
                </a:solidFill>
                <a:effectLst/>
              </a:rPr>
              <a:t> </a:t>
            </a:r>
            <a:r>
              <a:rPr lang="en-US" dirty="0" err="1">
                <a:solidFill>
                  <a:schemeClr val="tx2"/>
                </a:solidFill>
                <a:effectLst/>
              </a:rPr>
              <a:t>clinica</a:t>
            </a:r>
            <a:r>
              <a:rPr lang="en-US" spc="-5" dirty="0">
                <a:solidFill>
                  <a:schemeClr val="tx2"/>
                </a:solidFill>
                <a:effectLst/>
              </a:rPr>
              <a:t> </a:t>
            </a:r>
            <a:r>
              <a:rPr lang="en-US" dirty="0" err="1">
                <a:solidFill>
                  <a:schemeClr val="tx2"/>
                </a:solidFill>
                <a:effectLst/>
              </a:rPr>
              <a:t>che</a:t>
            </a:r>
            <a:r>
              <a:rPr lang="en-US" spc="-5" dirty="0">
                <a:solidFill>
                  <a:schemeClr val="tx2"/>
                </a:solidFill>
                <a:effectLst/>
              </a:rPr>
              <a:t> </a:t>
            </a:r>
            <a:r>
              <a:rPr lang="en-US" dirty="0" err="1">
                <a:solidFill>
                  <a:schemeClr val="tx2"/>
                </a:solidFill>
                <a:effectLst/>
              </a:rPr>
              <a:t>sarà</a:t>
            </a:r>
            <a:r>
              <a:rPr lang="en-US" spc="-5" dirty="0">
                <a:solidFill>
                  <a:schemeClr val="tx2"/>
                </a:solidFill>
                <a:effectLst/>
              </a:rPr>
              <a:t> </a:t>
            </a:r>
            <a:r>
              <a:rPr lang="en-US" dirty="0" err="1">
                <a:solidFill>
                  <a:schemeClr val="tx2"/>
                </a:solidFill>
                <a:effectLst/>
              </a:rPr>
              <a:t>fruibile</a:t>
            </a:r>
            <a:r>
              <a:rPr lang="en-US" spc="-5" dirty="0">
                <a:solidFill>
                  <a:schemeClr val="tx2"/>
                </a:solidFill>
                <a:effectLst/>
              </a:rPr>
              <a:t> </a:t>
            </a:r>
            <a:r>
              <a:rPr lang="en-US" dirty="0" err="1">
                <a:solidFill>
                  <a:schemeClr val="tx2"/>
                </a:solidFill>
                <a:effectLst/>
              </a:rPr>
              <a:t>sia</a:t>
            </a:r>
            <a:r>
              <a:rPr lang="en-US" spc="-5" dirty="0">
                <a:solidFill>
                  <a:schemeClr val="tx2"/>
                </a:solidFill>
                <a:effectLst/>
              </a:rPr>
              <a:t> </a:t>
            </a:r>
            <a:r>
              <a:rPr lang="en-US" dirty="0">
                <a:solidFill>
                  <a:schemeClr val="tx2"/>
                </a:solidFill>
                <a:effectLst/>
              </a:rPr>
              <a:t>per</a:t>
            </a:r>
            <a:r>
              <a:rPr lang="en-US" spc="-5" dirty="0">
                <a:solidFill>
                  <a:schemeClr val="tx2"/>
                </a:solidFill>
                <a:effectLst/>
              </a:rPr>
              <a:t> </a:t>
            </a:r>
            <a:r>
              <a:rPr lang="en-US" dirty="0">
                <a:solidFill>
                  <a:schemeClr val="tx2"/>
                </a:solidFill>
                <a:effectLst/>
              </a:rPr>
              <a:t>il</a:t>
            </a:r>
            <a:r>
              <a:rPr lang="en-US" spc="-5" dirty="0">
                <a:solidFill>
                  <a:schemeClr val="tx2"/>
                </a:solidFill>
                <a:effectLst/>
              </a:rPr>
              <a:t> </a:t>
            </a:r>
            <a:r>
              <a:rPr lang="en-US" dirty="0" err="1">
                <a:solidFill>
                  <a:schemeClr val="tx2"/>
                </a:solidFill>
                <a:effectLst/>
              </a:rPr>
              <a:t>paziente</a:t>
            </a:r>
            <a:r>
              <a:rPr lang="en-US" spc="-5" dirty="0">
                <a:solidFill>
                  <a:schemeClr val="tx2"/>
                </a:solidFill>
                <a:effectLst/>
              </a:rPr>
              <a:t> </a:t>
            </a:r>
            <a:r>
              <a:rPr lang="en-US" dirty="0" err="1">
                <a:solidFill>
                  <a:schemeClr val="tx2"/>
                </a:solidFill>
                <a:effectLst/>
              </a:rPr>
              <a:t>che</a:t>
            </a:r>
            <a:r>
              <a:rPr lang="en-US" spc="-5" dirty="0">
                <a:solidFill>
                  <a:schemeClr val="tx2"/>
                </a:solidFill>
                <a:effectLst/>
              </a:rPr>
              <a:t> </a:t>
            </a:r>
            <a:r>
              <a:rPr lang="en-US" dirty="0">
                <a:solidFill>
                  <a:schemeClr val="tx2"/>
                </a:solidFill>
                <a:effectLst/>
              </a:rPr>
              <a:t>per</a:t>
            </a:r>
            <a:r>
              <a:rPr lang="en-US" spc="-5" dirty="0">
                <a:solidFill>
                  <a:schemeClr val="tx2"/>
                </a:solidFill>
                <a:effectLst/>
              </a:rPr>
              <a:t> </a:t>
            </a:r>
            <a:r>
              <a:rPr lang="en-US" dirty="0">
                <a:solidFill>
                  <a:schemeClr val="tx2"/>
                </a:solidFill>
                <a:effectLst/>
              </a:rPr>
              <a:t>il</a:t>
            </a:r>
            <a:r>
              <a:rPr lang="en-US" spc="-5" dirty="0">
                <a:solidFill>
                  <a:schemeClr val="tx2"/>
                </a:solidFill>
                <a:effectLst/>
              </a:rPr>
              <a:t> </a:t>
            </a:r>
            <a:r>
              <a:rPr lang="en-US" dirty="0" err="1">
                <a:solidFill>
                  <a:schemeClr val="tx2"/>
                </a:solidFill>
                <a:effectLst/>
              </a:rPr>
              <a:t>personale</a:t>
            </a:r>
            <a:r>
              <a:rPr lang="en-US" dirty="0">
                <a:solidFill>
                  <a:schemeClr val="tx2"/>
                </a:solidFill>
                <a:effectLst/>
              </a:rPr>
              <a:t> </a:t>
            </a:r>
            <a:r>
              <a:rPr lang="en-US" dirty="0" err="1">
                <a:solidFill>
                  <a:schemeClr val="tx2"/>
                </a:solidFill>
                <a:effectLst/>
              </a:rPr>
              <a:t>sanitario</a:t>
            </a:r>
            <a:r>
              <a:rPr lang="en-US" dirty="0">
                <a:solidFill>
                  <a:schemeClr val="tx2"/>
                </a:solidFill>
                <a:effectLst/>
              </a:rPr>
              <a:t> e medico. </a:t>
            </a:r>
            <a:r>
              <a:rPr lang="en-US" dirty="0" err="1">
                <a:solidFill>
                  <a:schemeClr val="tx2"/>
                </a:solidFill>
                <a:effectLst/>
              </a:rPr>
              <a:t>Un'alterazione</a:t>
            </a:r>
            <a:r>
              <a:rPr lang="en-US" dirty="0">
                <a:solidFill>
                  <a:schemeClr val="tx2"/>
                </a:solidFill>
                <a:effectLst/>
              </a:rPr>
              <a:t> </a:t>
            </a:r>
            <a:r>
              <a:rPr lang="en-US" dirty="0" err="1">
                <a:solidFill>
                  <a:schemeClr val="tx2"/>
                </a:solidFill>
                <a:effectLst/>
              </a:rPr>
              <a:t>dei</a:t>
            </a:r>
            <a:r>
              <a:rPr lang="en-US" dirty="0">
                <a:solidFill>
                  <a:schemeClr val="tx2"/>
                </a:solidFill>
                <a:effectLst/>
              </a:rPr>
              <a:t> </a:t>
            </a:r>
            <a:r>
              <a:rPr lang="en-US" dirty="0" err="1">
                <a:solidFill>
                  <a:schemeClr val="tx2"/>
                </a:solidFill>
                <a:effectLst/>
              </a:rPr>
              <a:t>parametri</a:t>
            </a:r>
            <a:r>
              <a:rPr lang="en-US" dirty="0">
                <a:solidFill>
                  <a:schemeClr val="tx2"/>
                </a:solidFill>
                <a:effectLst/>
              </a:rPr>
              <a:t> </a:t>
            </a:r>
            <a:r>
              <a:rPr lang="en-US" dirty="0" err="1">
                <a:solidFill>
                  <a:schemeClr val="tx2"/>
                </a:solidFill>
                <a:effectLst/>
              </a:rPr>
              <a:t>vitali</a:t>
            </a:r>
            <a:r>
              <a:rPr lang="en-US" dirty="0">
                <a:solidFill>
                  <a:schemeClr val="tx2"/>
                </a:solidFill>
                <a:effectLst/>
              </a:rPr>
              <a:t> o </a:t>
            </a:r>
            <a:r>
              <a:rPr lang="en-US" dirty="0" err="1">
                <a:solidFill>
                  <a:schemeClr val="tx2"/>
                </a:solidFill>
                <a:effectLst/>
              </a:rPr>
              <a:t>una</a:t>
            </a:r>
            <a:r>
              <a:rPr lang="en-US" dirty="0">
                <a:solidFill>
                  <a:schemeClr val="tx2"/>
                </a:solidFill>
                <a:effectLst/>
              </a:rPr>
              <a:t> </a:t>
            </a:r>
            <a:r>
              <a:rPr lang="en-US" dirty="0" err="1">
                <a:solidFill>
                  <a:schemeClr val="tx2"/>
                </a:solidFill>
                <a:effectLst/>
              </a:rPr>
              <a:t>variazioni</a:t>
            </a:r>
            <a:r>
              <a:rPr lang="en-US" dirty="0">
                <a:solidFill>
                  <a:schemeClr val="tx2"/>
                </a:solidFill>
                <a:effectLst/>
              </a:rPr>
              <a:t> </a:t>
            </a:r>
            <a:r>
              <a:rPr lang="en-US" dirty="0" err="1">
                <a:solidFill>
                  <a:schemeClr val="tx2"/>
                </a:solidFill>
                <a:effectLst/>
              </a:rPr>
              <a:t>delle</a:t>
            </a:r>
            <a:r>
              <a:rPr lang="en-US" dirty="0">
                <a:solidFill>
                  <a:schemeClr val="tx2"/>
                </a:solidFill>
                <a:effectLst/>
              </a:rPr>
              <a:t> </a:t>
            </a:r>
            <a:r>
              <a:rPr lang="en-US" dirty="0" err="1">
                <a:solidFill>
                  <a:schemeClr val="tx2"/>
                </a:solidFill>
                <a:effectLst/>
              </a:rPr>
              <a:t>abitudini</a:t>
            </a:r>
            <a:r>
              <a:rPr lang="en-US" dirty="0">
                <a:solidFill>
                  <a:schemeClr val="tx2"/>
                </a:solidFill>
                <a:effectLst/>
              </a:rPr>
              <a:t> del </a:t>
            </a:r>
            <a:r>
              <a:rPr lang="en-US" dirty="0" err="1">
                <a:solidFill>
                  <a:schemeClr val="tx2"/>
                </a:solidFill>
                <a:effectLst/>
              </a:rPr>
              <a:t>paziente</a:t>
            </a:r>
            <a:r>
              <a:rPr lang="en-US" dirty="0">
                <a:solidFill>
                  <a:schemeClr val="tx2"/>
                </a:solidFill>
                <a:effectLst/>
              </a:rPr>
              <a:t> </a:t>
            </a:r>
            <a:r>
              <a:rPr lang="en-US" dirty="0" err="1">
                <a:solidFill>
                  <a:schemeClr val="tx2"/>
                </a:solidFill>
                <a:effectLst/>
              </a:rPr>
              <a:t>fornisce</a:t>
            </a:r>
            <a:r>
              <a:rPr lang="en-US" dirty="0">
                <a:solidFill>
                  <a:schemeClr val="tx2"/>
                </a:solidFill>
                <a:effectLst/>
              </a:rPr>
              <a:t> un "warning" </a:t>
            </a:r>
            <a:r>
              <a:rPr lang="en-US" dirty="0" err="1">
                <a:solidFill>
                  <a:schemeClr val="tx2"/>
                </a:solidFill>
                <a:effectLst/>
              </a:rPr>
              <a:t>che</a:t>
            </a:r>
            <a:r>
              <a:rPr lang="en-US" dirty="0">
                <a:solidFill>
                  <a:schemeClr val="tx2"/>
                </a:solidFill>
                <a:effectLst/>
              </a:rPr>
              <a:t> </a:t>
            </a:r>
            <a:r>
              <a:rPr lang="en-US" dirty="0" err="1">
                <a:solidFill>
                  <a:schemeClr val="tx2"/>
                </a:solidFill>
                <a:effectLst/>
              </a:rPr>
              <a:t>richiede</a:t>
            </a:r>
            <a:r>
              <a:rPr lang="en-US" dirty="0">
                <a:solidFill>
                  <a:schemeClr val="tx2"/>
                </a:solidFill>
                <a:effectLst/>
              </a:rPr>
              <a:t> la </a:t>
            </a:r>
            <a:r>
              <a:rPr lang="en-US" dirty="0" err="1">
                <a:solidFill>
                  <a:schemeClr val="tx2"/>
                </a:solidFill>
                <a:effectLst/>
              </a:rPr>
              <a:t>supervisione</a:t>
            </a:r>
            <a:r>
              <a:rPr lang="en-US" dirty="0">
                <a:solidFill>
                  <a:schemeClr val="tx2"/>
                </a:solidFill>
                <a:effectLst/>
              </a:rPr>
              <a:t> del medico il quale decide se </a:t>
            </a:r>
            <a:r>
              <a:rPr lang="en-US" dirty="0" err="1">
                <a:solidFill>
                  <a:schemeClr val="tx2"/>
                </a:solidFill>
                <a:effectLst/>
              </a:rPr>
              <a:t>procedere</a:t>
            </a:r>
            <a:r>
              <a:rPr lang="en-US" dirty="0">
                <a:solidFill>
                  <a:schemeClr val="tx2"/>
                </a:solidFill>
                <a:effectLst/>
              </a:rPr>
              <a:t> con </a:t>
            </a:r>
            <a:r>
              <a:rPr lang="en-US" dirty="0" err="1">
                <a:solidFill>
                  <a:schemeClr val="tx2"/>
                </a:solidFill>
                <a:effectLst/>
              </a:rPr>
              <a:t>l'avvio</a:t>
            </a:r>
            <a:r>
              <a:rPr lang="en-US" dirty="0">
                <a:solidFill>
                  <a:schemeClr val="tx2"/>
                </a:solidFill>
                <a:effectLst/>
              </a:rPr>
              <a:t> di </a:t>
            </a:r>
            <a:r>
              <a:rPr lang="en-US" dirty="0" err="1">
                <a:solidFill>
                  <a:schemeClr val="tx2"/>
                </a:solidFill>
                <a:effectLst/>
              </a:rPr>
              <a:t>indagini</a:t>
            </a:r>
            <a:r>
              <a:rPr lang="en-US" dirty="0">
                <a:solidFill>
                  <a:schemeClr val="tx2"/>
                </a:solidFill>
                <a:effectLst/>
              </a:rPr>
              <a:t> </a:t>
            </a:r>
            <a:r>
              <a:rPr lang="en-US" dirty="0" err="1">
                <a:solidFill>
                  <a:schemeClr val="tx2"/>
                </a:solidFill>
                <a:effectLst/>
              </a:rPr>
              <a:t>specialistiche</a:t>
            </a:r>
            <a:r>
              <a:rPr lang="en-US" dirty="0">
                <a:solidFill>
                  <a:schemeClr val="tx2"/>
                </a:solidFill>
                <a:effectLst/>
              </a:rPr>
              <a:t>.</a:t>
            </a:r>
          </a:p>
        </p:txBody>
      </p:sp>
      <p:pic>
        <p:nvPicPr>
          <p:cNvPr id="4" name="Immagine 3" descr="Immagine che contiene cerchio, design&#10;&#10;Descrizione generata automaticamente">
            <a:extLst>
              <a:ext uri="{FF2B5EF4-FFF2-40B4-BE49-F238E27FC236}">
                <a16:creationId xmlns:a16="http://schemas.microsoft.com/office/drawing/2014/main" id="{EF28C5E3-96DE-2059-C424-56300FC956EA}"/>
              </a:ext>
            </a:extLst>
          </p:cNvPr>
          <p:cNvPicPr>
            <a:picLocks noChangeAspect="1"/>
          </p:cNvPicPr>
          <p:nvPr/>
        </p:nvPicPr>
        <p:blipFill>
          <a:blip r:embed="rId2"/>
          <a:stretch>
            <a:fillRect/>
          </a:stretch>
        </p:blipFill>
        <p:spPr>
          <a:xfrm>
            <a:off x="9139907" y="3165558"/>
            <a:ext cx="2458284" cy="2402974"/>
          </a:xfrm>
          <a:prstGeom prst="rect">
            <a:avLst/>
          </a:prstGeom>
        </p:spPr>
      </p:pic>
      <p:pic>
        <p:nvPicPr>
          <p:cNvPr id="6" name="Elemento grafico 5">
            <a:extLst>
              <a:ext uri="{FF2B5EF4-FFF2-40B4-BE49-F238E27FC236}">
                <a16:creationId xmlns:a16="http://schemas.microsoft.com/office/drawing/2014/main" id="{99EC247A-4388-07FB-8846-43C8AD238CE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46567" y="4414201"/>
            <a:ext cx="681278" cy="204383"/>
          </a:xfrm>
          <a:prstGeom prst="rect">
            <a:avLst/>
          </a:prstGeom>
        </p:spPr>
      </p:pic>
    </p:spTree>
    <p:extLst>
      <p:ext uri="{BB962C8B-B14F-4D97-AF65-F5344CB8AC3E}">
        <p14:creationId xmlns:p14="http://schemas.microsoft.com/office/powerpoint/2010/main" val="590186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848695" y="511309"/>
            <a:ext cx="10387070" cy="1221957"/>
          </a:xfrm>
        </p:spPr>
        <p:txBody>
          <a:bodyPr vert="horz" lIns="91440" tIns="45720" rIns="91440" bIns="45720" rtlCol="0" anchor="ctr">
            <a:normAutofit/>
          </a:bodyPr>
          <a:lstStyle/>
          <a:p>
            <a:r>
              <a:rPr lang="en-US" sz="3400"/>
              <a:t>Monitoraggio</a:t>
            </a:r>
            <a:r>
              <a:rPr lang="en-US" sz="3400" dirty="0"/>
              <a:t> e governance</a:t>
            </a:r>
          </a:p>
        </p:txBody>
      </p:sp>
      <p:pic>
        <p:nvPicPr>
          <p:cNvPr id="58" name="Picture 57" descr="Scrivania con oggetti per la produttività">
            <a:extLst>
              <a:ext uri="{FF2B5EF4-FFF2-40B4-BE49-F238E27FC236}">
                <a16:creationId xmlns:a16="http://schemas.microsoft.com/office/drawing/2014/main" id="{A01E6D23-0867-2523-6872-484A40F3CE11}"/>
              </a:ext>
            </a:extLst>
          </p:cNvPr>
          <p:cNvPicPr>
            <a:picLocks noChangeAspect="1"/>
          </p:cNvPicPr>
          <p:nvPr/>
        </p:nvPicPr>
        <p:blipFill rotWithShape="1">
          <a:blip r:embed="rId2"/>
          <a:srcRect l="21903" r="6658" b="3"/>
          <a:stretch/>
        </p:blipFill>
        <p:spPr>
          <a:xfrm>
            <a:off x="20" y="2009553"/>
            <a:ext cx="5188507" cy="4847794"/>
          </a:xfrm>
          <a:prstGeom prst="rect">
            <a:avLst/>
          </a:prstGeom>
        </p:spPr>
      </p:pic>
      <p:cxnSp>
        <p:nvCxnSpPr>
          <p:cNvPr id="66" name="Straight Connector 65">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03028"/>
            <a:ext cx="3296093" cy="170652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1" idx="1"/>
          </p:cNvCxnSpPr>
          <p:nvPr>
            <p:extLst>
              <p:ext uri="{386F3935-93C4-4BCD-93E2-E3B085C9AB24}">
                <p16:designElem xmlns:p16="http://schemas.microsoft.com/office/powerpoint/2015/main" val="1"/>
              </p:ext>
            </p:extLst>
          </p:nvPr>
        </p:nvCxnSpPr>
        <p:spPr>
          <a:xfrm flipH="1">
            <a:off x="0" y="9137"/>
            <a:ext cx="5745707" cy="99596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356946" y="9137"/>
            <a:ext cx="714366" cy="200041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977116" y="9137"/>
            <a:ext cx="4214884" cy="78243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5745707" y="2520209"/>
            <a:ext cx="5785303" cy="3602381"/>
          </a:xfrm>
          <a:prstGeom prst="rect">
            <a:avLst/>
          </a:prstGeom>
        </p:spPr>
        <p:txBody>
          <a:bodyPr vert="horz" lIns="91440" tIns="45720" rIns="91440" bIns="45720" rtlCol="0" anchor="ctr">
            <a:normAutofit/>
          </a:bodyPr>
          <a:lstStyle/>
          <a:p>
            <a:pPr marR="36830" algn="just">
              <a:lnSpc>
                <a:spcPct val="90000"/>
              </a:lnSpc>
              <a:spcBef>
                <a:spcPts val="10"/>
              </a:spcBef>
              <a:spcAft>
                <a:spcPts val="0"/>
              </a:spcAft>
              <a:buSzPct val="80000"/>
            </a:pPr>
            <a:r>
              <a:rPr lang="en-US" sz="2500" dirty="0">
                <a:solidFill>
                  <a:schemeClr val="tx2"/>
                </a:solidFill>
                <a:effectLst/>
              </a:rPr>
              <a:t>La </a:t>
            </a:r>
            <a:r>
              <a:rPr lang="en-US" sz="2500" dirty="0" err="1">
                <a:solidFill>
                  <a:schemeClr val="tx2"/>
                </a:solidFill>
                <a:effectLst/>
              </a:rPr>
              <a:t>capillarità</a:t>
            </a:r>
            <a:r>
              <a:rPr lang="en-US" sz="2500" dirty="0">
                <a:solidFill>
                  <a:schemeClr val="tx2"/>
                </a:solidFill>
                <a:effectLst/>
              </a:rPr>
              <a:t> del </a:t>
            </a:r>
            <a:r>
              <a:rPr lang="en-US" sz="2500" dirty="0" err="1">
                <a:solidFill>
                  <a:schemeClr val="tx2"/>
                </a:solidFill>
                <a:effectLst/>
              </a:rPr>
              <a:t>dato</a:t>
            </a:r>
            <a:r>
              <a:rPr lang="en-US" sz="2500" dirty="0">
                <a:solidFill>
                  <a:schemeClr val="tx2"/>
                </a:solidFill>
                <a:effectLst/>
              </a:rPr>
              <a:t> </a:t>
            </a:r>
            <a:r>
              <a:rPr lang="en-US" sz="2500" dirty="0" err="1">
                <a:solidFill>
                  <a:schemeClr val="tx2"/>
                </a:solidFill>
                <a:effectLst/>
              </a:rPr>
              <a:t>sanitario</a:t>
            </a:r>
            <a:r>
              <a:rPr lang="en-US" sz="2500" dirty="0">
                <a:solidFill>
                  <a:schemeClr val="tx2"/>
                </a:solidFill>
                <a:effectLst/>
              </a:rPr>
              <a:t>/</a:t>
            </a:r>
            <a:r>
              <a:rPr lang="en-US" sz="2500" dirty="0" err="1">
                <a:solidFill>
                  <a:schemeClr val="tx2"/>
                </a:solidFill>
                <a:effectLst/>
              </a:rPr>
              <a:t>assistenziale</a:t>
            </a:r>
            <a:r>
              <a:rPr lang="en-US" sz="2500" dirty="0">
                <a:solidFill>
                  <a:schemeClr val="tx2"/>
                </a:solidFill>
                <a:effectLst/>
              </a:rPr>
              <a:t> </a:t>
            </a:r>
            <a:r>
              <a:rPr lang="en-US" sz="2500" dirty="0" err="1">
                <a:solidFill>
                  <a:schemeClr val="tx2"/>
                </a:solidFill>
                <a:effectLst/>
              </a:rPr>
              <a:t>permette</a:t>
            </a:r>
            <a:r>
              <a:rPr lang="en-US" sz="2500" dirty="0">
                <a:solidFill>
                  <a:schemeClr val="tx2"/>
                </a:solidFill>
                <a:effectLst/>
              </a:rPr>
              <a:t> a SMART-RSA di </a:t>
            </a:r>
            <a:r>
              <a:rPr lang="en-US" sz="2500" dirty="0" err="1">
                <a:solidFill>
                  <a:schemeClr val="tx2"/>
                </a:solidFill>
                <a:effectLst/>
              </a:rPr>
              <a:t>sviluppare</a:t>
            </a:r>
            <a:r>
              <a:rPr lang="en-US" sz="2500" dirty="0">
                <a:solidFill>
                  <a:schemeClr val="tx2"/>
                </a:solidFill>
                <a:effectLst/>
              </a:rPr>
              <a:t> </a:t>
            </a:r>
            <a:r>
              <a:rPr lang="en-US" sz="2500" dirty="0" err="1">
                <a:solidFill>
                  <a:schemeClr val="tx2"/>
                </a:solidFill>
                <a:effectLst/>
              </a:rPr>
              <a:t>soluzioni</a:t>
            </a:r>
            <a:r>
              <a:rPr lang="en-US" sz="2500" dirty="0">
                <a:solidFill>
                  <a:schemeClr val="tx2"/>
                </a:solidFill>
                <a:effectLst/>
              </a:rPr>
              <a:t> software come:</a:t>
            </a:r>
          </a:p>
          <a:p>
            <a:pPr marL="342900" lvl="0" indent="-228600" algn="just">
              <a:lnSpc>
                <a:spcPct val="90000"/>
              </a:lnSpc>
              <a:buSzPct val="80000"/>
              <a:buFont typeface="Arial" panose="020B0604020202020204" pitchFamily="34" charset="0"/>
              <a:buChar char="•"/>
              <a:tabLst>
                <a:tab pos="133350" algn="l"/>
              </a:tabLst>
            </a:pPr>
            <a:r>
              <a:rPr lang="en-US" sz="2500" dirty="0" err="1">
                <a:solidFill>
                  <a:schemeClr val="tx2"/>
                </a:solidFill>
                <a:effectLst/>
              </a:rPr>
              <a:t>algoritmi</a:t>
            </a:r>
            <a:r>
              <a:rPr lang="en-US" sz="2500" dirty="0">
                <a:solidFill>
                  <a:schemeClr val="tx2"/>
                </a:solidFill>
                <a:effectLst/>
              </a:rPr>
              <a:t> di </a:t>
            </a:r>
            <a:r>
              <a:rPr lang="en-US" sz="2500" dirty="0" err="1">
                <a:solidFill>
                  <a:schemeClr val="tx2"/>
                </a:solidFill>
                <a:effectLst/>
              </a:rPr>
              <a:t>Intelligenza</a:t>
            </a:r>
            <a:r>
              <a:rPr lang="en-US" sz="2500" dirty="0">
                <a:solidFill>
                  <a:schemeClr val="tx2"/>
                </a:solidFill>
                <a:effectLst/>
              </a:rPr>
              <a:t> </a:t>
            </a:r>
            <a:r>
              <a:rPr lang="en-US" sz="2500" dirty="0" err="1">
                <a:solidFill>
                  <a:schemeClr val="tx2"/>
                </a:solidFill>
                <a:effectLst/>
              </a:rPr>
              <a:t>Artificiale</a:t>
            </a:r>
            <a:r>
              <a:rPr lang="en-US" sz="2500" dirty="0">
                <a:solidFill>
                  <a:schemeClr val="tx2"/>
                </a:solidFill>
                <a:effectLst/>
              </a:rPr>
              <a:t> e Machine </a:t>
            </a:r>
            <a:r>
              <a:rPr lang="en-US" sz="2500" spc="-10" dirty="0">
                <a:solidFill>
                  <a:schemeClr val="tx2"/>
                </a:solidFill>
                <a:effectLst/>
              </a:rPr>
              <a:t>Learning</a:t>
            </a:r>
            <a:endParaRPr lang="en-US" sz="2500" dirty="0">
              <a:solidFill>
                <a:schemeClr val="tx2"/>
              </a:solidFill>
              <a:effectLst/>
            </a:endParaRPr>
          </a:p>
          <a:p>
            <a:pPr marL="342900" lvl="0" indent="-228600" algn="just">
              <a:lnSpc>
                <a:spcPct val="90000"/>
              </a:lnSpc>
              <a:buSzPct val="80000"/>
              <a:buFont typeface="Arial" panose="020B0604020202020204" pitchFamily="34" charset="0"/>
              <a:buChar char="•"/>
              <a:tabLst>
                <a:tab pos="133350" algn="l"/>
              </a:tabLst>
            </a:pPr>
            <a:r>
              <a:rPr lang="en-US" sz="2500" dirty="0" err="1">
                <a:solidFill>
                  <a:schemeClr val="tx2"/>
                </a:solidFill>
                <a:effectLst/>
              </a:rPr>
              <a:t>strumenti</a:t>
            </a:r>
            <a:r>
              <a:rPr lang="en-US" sz="2500" dirty="0">
                <a:solidFill>
                  <a:schemeClr val="tx2"/>
                </a:solidFill>
                <a:effectLst/>
              </a:rPr>
              <a:t> </a:t>
            </a:r>
            <a:r>
              <a:rPr lang="en-US" sz="2500" dirty="0" err="1">
                <a:solidFill>
                  <a:schemeClr val="tx2"/>
                </a:solidFill>
                <a:effectLst/>
              </a:rPr>
              <a:t>gestionali</a:t>
            </a:r>
            <a:r>
              <a:rPr lang="en-US" sz="2500" dirty="0">
                <a:solidFill>
                  <a:schemeClr val="tx2"/>
                </a:solidFill>
                <a:effectLst/>
              </a:rPr>
              <a:t> </a:t>
            </a:r>
            <a:r>
              <a:rPr lang="en-US" sz="2500" dirty="0" err="1">
                <a:solidFill>
                  <a:schemeClr val="tx2"/>
                </a:solidFill>
                <a:effectLst/>
              </a:rPr>
              <a:t>automatici</a:t>
            </a:r>
            <a:r>
              <a:rPr lang="en-US" sz="2500" dirty="0">
                <a:solidFill>
                  <a:schemeClr val="tx2"/>
                </a:solidFill>
                <a:effectLst/>
              </a:rPr>
              <a:t> per la </a:t>
            </a:r>
            <a:r>
              <a:rPr lang="en-US" sz="2500" dirty="0" err="1">
                <a:solidFill>
                  <a:schemeClr val="tx2"/>
                </a:solidFill>
                <a:effectLst/>
              </a:rPr>
              <a:t>compilazione</a:t>
            </a:r>
            <a:r>
              <a:rPr lang="en-US" sz="2500" dirty="0">
                <a:solidFill>
                  <a:schemeClr val="tx2"/>
                </a:solidFill>
                <a:effectLst/>
              </a:rPr>
              <a:t> di </a:t>
            </a:r>
            <a:r>
              <a:rPr lang="en-US" sz="2500" spc="-10" dirty="0">
                <a:solidFill>
                  <a:schemeClr val="tx2"/>
                </a:solidFill>
                <a:effectLst/>
              </a:rPr>
              <a:t>report</a:t>
            </a:r>
            <a:endParaRPr lang="en-US" sz="2500" dirty="0">
              <a:solidFill>
                <a:schemeClr val="tx2"/>
              </a:solidFill>
              <a:effectLst/>
            </a:endParaRPr>
          </a:p>
          <a:p>
            <a:pPr marL="342900" lvl="0" indent="-228600" algn="just">
              <a:lnSpc>
                <a:spcPct val="90000"/>
              </a:lnSpc>
              <a:buSzPct val="80000"/>
              <a:buFont typeface="Arial" panose="020B0604020202020204" pitchFamily="34" charset="0"/>
              <a:buChar char="•"/>
              <a:tabLst>
                <a:tab pos="133350" algn="l"/>
              </a:tabLst>
            </a:pPr>
            <a:r>
              <a:rPr lang="en-US" sz="2500" dirty="0" err="1">
                <a:solidFill>
                  <a:schemeClr val="tx2"/>
                </a:solidFill>
                <a:effectLst/>
              </a:rPr>
              <a:t>processi</a:t>
            </a:r>
            <a:r>
              <a:rPr lang="en-US" sz="2500" dirty="0">
                <a:solidFill>
                  <a:schemeClr val="tx2"/>
                </a:solidFill>
                <a:effectLst/>
              </a:rPr>
              <a:t> </a:t>
            </a:r>
            <a:r>
              <a:rPr lang="en-US" sz="2500" dirty="0" err="1">
                <a:solidFill>
                  <a:schemeClr val="tx2"/>
                </a:solidFill>
                <a:effectLst/>
              </a:rPr>
              <a:t>automatici</a:t>
            </a:r>
            <a:r>
              <a:rPr lang="en-US" sz="2500" dirty="0">
                <a:solidFill>
                  <a:schemeClr val="tx2"/>
                </a:solidFill>
                <a:effectLst/>
              </a:rPr>
              <a:t> per il </a:t>
            </a:r>
            <a:r>
              <a:rPr lang="en-US" sz="2500" dirty="0" err="1">
                <a:solidFill>
                  <a:schemeClr val="tx2"/>
                </a:solidFill>
                <a:effectLst/>
              </a:rPr>
              <a:t>calcolo</a:t>
            </a:r>
            <a:r>
              <a:rPr lang="en-US" sz="2500" dirty="0">
                <a:solidFill>
                  <a:schemeClr val="tx2"/>
                </a:solidFill>
                <a:effectLst/>
              </a:rPr>
              <a:t> di </a:t>
            </a:r>
            <a:r>
              <a:rPr lang="en-US" sz="2500" dirty="0" err="1">
                <a:solidFill>
                  <a:schemeClr val="tx2"/>
                </a:solidFill>
                <a:effectLst/>
              </a:rPr>
              <a:t>statistiche</a:t>
            </a:r>
            <a:r>
              <a:rPr lang="en-US" sz="2500" dirty="0">
                <a:solidFill>
                  <a:schemeClr val="tx2"/>
                </a:solidFill>
                <a:effectLst/>
              </a:rPr>
              <a:t> e </a:t>
            </a:r>
            <a:r>
              <a:rPr lang="en-US" sz="2500" dirty="0" err="1">
                <a:solidFill>
                  <a:schemeClr val="tx2"/>
                </a:solidFill>
                <a:effectLst/>
              </a:rPr>
              <a:t>previsioni</a:t>
            </a:r>
            <a:r>
              <a:rPr lang="en-US" sz="2500" dirty="0">
                <a:solidFill>
                  <a:schemeClr val="tx2"/>
                </a:solidFill>
                <a:effectLst/>
              </a:rPr>
              <a:t> </a:t>
            </a:r>
            <a:r>
              <a:rPr lang="en-US" sz="2500" dirty="0" err="1">
                <a:solidFill>
                  <a:schemeClr val="tx2"/>
                </a:solidFill>
                <a:effectLst/>
              </a:rPr>
              <a:t>sugli</a:t>
            </a:r>
            <a:r>
              <a:rPr lang="en-US" sz="2500" dirty="0">
                <a:solidFill>
                  <a:schemeClr val="tx2"/>
                </a:solidFill>
                <a:effectLst/>
              </a:rPr>
              <a:t> </a:t>
            </a:r>
            <a:r>
              <a:rPr lang="en-US" sz="2500" spc="-10" dirty="0" err="1">
                <a:solidFill>
                  <a:schemeClr val="tx2"/>
                </a:solidFill>
                <a:effectLst/>
              </a:rPr>
              <a:t>ospiti</a:t>
            </a:r>
            <a:endParaRPr lang="en-US" sz="2500" dirty="0">
              <a:solidFill>
                <a:schemeClr val="tx2"/>
              </a:solidFill>
              <a:effectLst/>
            </a:endParaRPr>
          </a:p>
          <a:p>
            <a:pPr marL="342900" lvl="0" indent="-228600" algn="just">
              <a:lnSpc>
                <a:spcPct val="90000"/>
              </a:lnSpc>
              <a:buSzPct val="80000"/>
              <a:buFont typeface="Arial" panose="020B0604020202020204" pitchFamily="34" charset="0"/>
              <a:buChar char="•"/>
              <a:tabLst>
                <a:tab pos="133350" algn="l"/>
              </a:tabLst>
            </a:pPr>
            <a:r>
              <a:rPr lang="en-US" sz="2500" dirty="0" err="1">
                <a:solidFill>
                  <a:schemeClr val="tx2"/>
                </a:solidFill>
                <a:effectLst/>
              </a:rPr>
              <a:t>processi</a:t>
            </a:r>
            <a:r>
              <a:rPr lang="en-US" sz="2500" dirty="0">
                <a:solidFill>
                  <a:schemeClr val="tx2"/>
                </a:solidFill>
                <a:effectLst/>
              </a:rPr>
              <a:t> </a:t>
            </a:r>
            <a:r>
              <a:rPr lang="en-US" sz="2500" dirty="0" err="1">
                <a:solidFill>
                  <a:schemeClr val="tx2"/>
                </a:solidFill>
                <a:effectLst/>
              </a:rPr>
              <a:t>automatici</a:t>
            </a:r>
            <a:r>
              <a:rPr lang="en-US" sz="2500" dirty="0">
                <a:solidFill>
                  <a:schemeClr val="tx2"/>
                </a:solidFill>
                <a:effectLst/>
              </a:rPr>
              <a:t> di </a:t>
            </a:r>
            <a:r>
              <a:rPr lang="en-US" sz="2500" spc="-10" dirty="0" err="1">
                <a:solidFill>
                  <a:schemeClr val="tx2"/>
                </a:solidFill>
                <a:effectLst/>
              </a:rPr>
              <a:t>notifica</a:t>
            </a:r>
            <a:r>
              <a:rPr lang="en-US" sz="2500" spc="-10" dirty="0">
                <a:solidFill>
                  <a:schemeClr val="tx2"/>
                </a:solidFill>
                <a:effectLst/>
              </a:rPr>
              <a:t>/alert</a:t>
            </a:r>
            <a:endParaRPr lang="en-US" sz="2500" dirty="0">
              <a:solidFill>
                <a:schemeClr val="tx2"/>
              </a:solidFill>
              <a:effectLst/>
            </a:endParaRPr>
          </a:p>
        </p:txBody>
      </p:sp>
    </p:spTree>
    <p:extLst>
      <p:ext uri="{BB962C8B-B14F-4D97-AF65-F5344CB8AC3E}">
        <p14:creationId xmlns:p14="http://schemas.microsoft.com/office/powerpoint/2010/main" val="1833060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b="1" u="sng" dirty="0">
                <a:effectLst/>
                <a:latin typeface="Calibri" panose="020F0502020204030204" pitchFamily="34" charset="0"/>
                <a:ea typeface="Arial" panose="020B0604020202020204" pitchFamily="34" charset="0"/>
              </a:rPr>
              <a:t>Profilazione automatica </a:t>
            </a:r>
            <a:r>
              <a:rPr lang="it-IT" sz="1800" b="1" u="sng" spc="-10" dirty="0">
                <a:effectLst/>
                <a:latin typeface="Calibri" panose="020F0502020204030204" pitchFamily="34" charset="0"/>
                <a:ea typeface="Arial" panose="020B0604020202020204" pitchFamily="34" charset="0"/>
              </a:rPr>
              <a:t>dell'utenza </a:t>
            </a:r>
            <a:endParaRPr lang="it-IT" sz="1800" b="1" dirty="0">
              <a:effectLst/>
              <a:latin typeface="Arial" panose="020B0604020202020204" pitchFamily="34" charset="0"/>
              <a:ea typeface="Arial" panose="020B0604020202020204" pitchFamily="34" charset="0"/>
            </a:endParaRPr>
          </a:p>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Per profilazione si intende l'insieme delle attività di raccolta ed elaborazione dei dati inerenti agli utenti di un servizio, al fine di suddividerli in gruppi a seconda del loro comportamento (segmentazione).</a:t>
            </a:r>
          </a:p>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Revocabile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bypassabile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dal</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personale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sanitario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che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rimane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nel</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pieno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possesso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proprie prerogative consulenziali ed assistenziali.</a:t>
            </a:r>
          </a:p>
          <a:p>
            <a:pPr algn="just">
              <a:lnSpc>
                <a:spcPct val="150000"/>
              </a:lnSpc>
              <a:tabLst>
                <a:tab pos="133350" algn="l"/>
              </a:tabLst>
            </a:pPr>
            <a:r>
              <a:rPr lang="it-IT" sz="1800" b="1" u="sng" dirty="0">
                <a:effectLst/>
                <a:latin typeface="Calibri" panose="020F0502020204030204" pitchFamily="34" charset="0"/>
                <a:ea typeface="Arial" panose="020B0604020202020204" pitchFamily="34" charset="0"/>
              </a:rPr>
              <a:t>Predizione e </a:t>
            </a:r>
            <a:r>
              <a:rPr lang="it-IT" sz="1800" b="1" u="sng" spc="-10" dirty="0">
                <a:effectLst/>
                <a:latin typeface="Calibri" panose="020F0502020204030204" pitchFamily="34" charset="0"/>
                <a:ea typeface="Arial" panose="020B0604020202020204" pitchFamily="34" charset="0"/>
              </a:rPr>
              <a:t>Previsione</a:t>
            </a:r>
            <a:endParaRPr lang="it-IT" sz="1800" b="1" dirty="0">
              <a:effectLst/>
              <a:latin typeface="Arial" panose="020B0604020202020204" pitchFamily="34" charset="0"/>
              <a:ea typeface="Arial" panose="020B0604020202020204" pitchFamily="34" charset="0"/>
            </a:endParaRPr>
          </a:p>
          <a:p>
            <a:pPr marR="1524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Previsione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d’allerta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su</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possibili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crisi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respiratorie/cardiologiche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affiancare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normali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protocolli di presa in cura; lo staff potrà anticipare eventuali crisi per il paziente applicando preventivamente delle procedure di contenimento del rischio, in assenza del quale esse sarebbero applicate solo al presentarsi dell'emergenza con maggior rischio di commettere </a:t>
            </a:r>
            <a:r>
              <a:rPr lang="it-IT" sz="1800" spc="-10" dirty="0">
                <a:effectLst/>
                <a:latin typeface="Calibri" panose="020F0502020204030204" pitchFamily="34" charset="0"/>
                <a:ea typeface="Arial" panose="020B0604020202020204" pitchFamily="34" charset="0"/>
              </a:rPr>
              <a:t>errori.</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99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6447213"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b="1" u="sng" dirty="0" err="1">
                <a:effectLst/>
                <a:latin typeface="Calibri" panose="020F0502020204030204" pitchFamily="34" charset="0"/>
                <a:ea typeface="Arial" panose="020B0604020202020204" pitchFamily="34" charset="0"/>
              </a:rPr>
              <a:t>Prioritizzazione</a:t>
            </a:r>
            <a:r>
              <a:rPr lang="it-IT" sz="1800" b="1" u="sng" dirty="0">
                <a:effectLst/>
                <a:latin typeface="Calibri" panose="020F0502020204030204" pitchFamily="34" charset="0"/>
                <a:ea typeface="Arial" panose="020B0604020202020204" pitchFamily="34" charset="0"/>
              </a:rPr>
              <a:t> Dinamica delle </a:t>
            </a:r>
            <a:r>
              <a:rPr lang="it-IT" sz="1800" b="1" u="sng" spc="-10" dirty="0">
                <a:effectLst/>
                <a:latin typeface="Calibri" panose="020F0502020204030204" pitchFamily="34" charset="0"/>
                <a:ea typeface="Arial" panose="020B0604020202020204" pitchFamily="34" charset="0"/>
              </a:rPr>
              <a:t>Richieste</a:t>
            </a:r>
            <a:endParaRPr lang="it-IT" sz="1800" b="1" dirty="0">
              <a:effectLst/>
              <a:latin typeface="Arial" panose="020B0604020202020204" pitchFamily="34" charset="0"/>
              <a:ea typeface="Arial" panose="020B0604020202020204" pitchFamily="34" charset="0"/>
            </a:endParaRPr>
          </a:p>
          <a:p>
            <a:pPr marR="58420" algn="just">
              <a:lnSpc>
                <a:spcPct val="150000"/>
              </a:lnSpc>
              <a:spcBef>
                <a:spcPts val="15"/>
              </a:spcBef>
              <a:spcAft>
                <a:spcPts val="0"/>
              </a:spcAft>
            </a:pPr>
            <a:r>
              <a:rPr lang="it-IT" sz="1800" dirty="0">
                <a:effectLst/>
                <a:latin typeface="Calibri" panose="020F0502020204030204" pitchFamily="34" charset="0"/>
                <a:ea typeface="Arial" panose="020B0604020202020204" pitchFamily="34" charset="0"/>
              </a:rPr>
              <a:t>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richieste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d'assistenza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arrivano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dalla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sensoristica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anche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senza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intervento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dell`assistito,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 un codice di gravità dinamico basato sul contesto e la profilazione del degente; testuali o vocali,</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richiedendo</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algoritmi</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 elaborazione del linguaggio naturale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Natural</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Language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Processing)</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Sentiment</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Analysis</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la</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loro </a:t>
            </a:r>
            <a:r>
              <a:rPr lang="it-IT" sz="1800" spc="-10" dirty="0">
                <a:effectLst/>
                <a:latin typeface="Calibri" panose="020F0502020204030204" pitchFamily="34" charset="0"/>
                <a:ea typeface="Arial" panose="020B0604020202020204" pitchFamily="34" charset="0"/>
              </a:rPr>
              <a:t>classificazione.</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E0C2EF4E-2960-E55F-60AE-DCAFB4A58B6E}"/>
              </a:ext>
            </a:extLst>
          </p:cNvPr>
          <p:cNvPicPr>
            <a:picLocks noChangeAspect="1"/>
          </p:cNvPicPr>
          <p:nvPr/>
        </p:nvPicPr>
        <p:blipFill>
          <a:blip r:embed="rId2"/>
          <a:stretch>
            <a:fillRect/>
          </a:stretch>
        </p:blipFill>
        <p:spPr>
          <a:xfrm>
            <a:off x="7837536" y="3083425"/>
            <a:ext cx="3587320" cy="2008899"/>
          </a:xfrm>
          <a:prstGeom prst="rect">
            <a:avLst/>
          </a:prstGeom>
        </p:spPr>
      </p:pic>
    </p:spTree>
    <p:extLst>
      <p:ext uri="{BB962C8B-B14F-4D97-AF65-F5344CB8AC3E}">
        <p14:creationId xmlns:p14="http://schemas.microsoft.com/office/powerpoint/2010/main" val="1292870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marL="0" marR="58420" lvl="1" algn="just">
              <a:lnSpc>
                <a:spcPct val="150000"/>
              </a:lnSpc>
              <a:spcBef>
                <a:spcPts val="15"/>
              </a:spcBef>
              <a:spcAft>
                <a:spcPts val="0"/>
              </a:spcAft>
            </a:pPr>
            <a:r>
              <a:rPr lang="it-IT" sz="1800" b="1" u="sng" dirty="0">
                <a:effectLst/>
                <a:latin typeface="Calibri" panose="020F0502020204030204" pitchFamily="34" charset="0"/>
                <a:ea typeface="Arial" panose="020B0604020202020204" pitchFamily="34" charset="0"/>
              </a:rPr>
              <a:t>Controllo in tempo reale basato sulla </a:t>
            </a:r>
            <a:r>
              <a:rPr lang="it-IT" sz="1800" b="1" u="sng" spc="-10" dirty="0">
                <a:effectLst/>
                <a:latin typeface="Calibri" panose="020F0502020204030204" pitchFamily="34" charset="0"/>
                <a:ea typeface="Arial" panose="020B0604020202020204" pitchFamily="34" charset="0"/>
              </a:rPr>
              <a:t>visione</a:t>
            </a:r>
            <a:endParaRPr lang="it-IT" sz="1800" b="1" dirty="0">
              <a:effectLst/>
              <a:latin typeface="Arial" panose="020B0604020202020204" pitchFamily="34" charset="0"/>
              <a:ea typeface="Arial" panose="020B0604020202020204" pitchFamily="34" charset="0"/>
            </a:endParaRPr>
          </a:p>
          <a:p>
            <a:pPr lvl="0" algn="just">
              <a:lnSpc>
                <a:spcPct val="150000"/>
              </a:lnSpc>
              <a:tabLst>
                <a:tab pos="133350" algn="l"/>
              </a:tabLst>
            </a:pPr>
            <a:r>
              <a:rPr lang="it-IT" sz="1800" b="1" dirty="0">
                <a:effectLst/>
                <a:latin typeface="Calibri" panose="020F0502020204030204" pitchFamily="34" charset="0"/>
                <a:ea typeface="Arial" panose="020B0604020202020204" pitchFamily="34" charset="0"/>
              </a:rPr>
              <a:t>Controllo delle </a:t>
            </a:r>
            <a:r>
              <a:rPr lang="it-IT" sz="1800" b="1" spc="-10" dirty="0">
                <a:effectLst/>
                <a:latin typeface="Calibri" panose="020F0502020204030204" pitchFamily="34" charset="0"/>
                <a:ea typeface="Arial" panose="020B0604020202020204" pitchFamily="34" charset="0"/>
              </a:rPr>
              <a:t>cadute</a:t>
            </a:r>
            <a:endParaRPr lang="it-IT" sz="1800" b="1" dirty="0">
              <a:effectLst/>
              <a:latin typeface="Arial" panose="020B0604020202020204" pitchFamily="34" charset="0"/>
              <a:ea typeface="Arial" panose="020B0604020202020204" pitchFamily="34" charset="0"/>
            </a:endParaRPr>
          </a:p>
          <a:p>
            <a:pPr marL="22225" marR="46355"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Fra le cause più comuni di lesioni e complicazioni tra gli anziani (fratture, lesioni interne, disabilità e conseguenze psicologiche come ansia, depressione e perdita d'autonomia) vengono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rilevate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mediante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dispositivi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indossabili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che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l'anziano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spesso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dimentica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vanificandone l'efficacia; noi addestriamo algoritmi per rilevare le cadute da telecamere cercando di migliorarne l'accuratezza e ridurne i falsi allarmi (reti neurali </a:t>
            </a:r>
            <a:r>
              <a:rPr lang="it-IT" sz="1800" dirty="0" err="1">
                <a:effectLst/>
                <a:latin typeface="Calibri" panose="020F0502020204030204" pitchFamily="34" charset="0"/>
                <a:ea typeface="Arial" panose="020B0604020202020204" pitchFamily="34" charset="0"/>
              </a:rPr>
              <a:t>convoluzionali</a:t>
            </a:r>
            <a:r>
              <a:rPr lang="it-IT" sz="1800" dirty="0">
                <a:effectLst/>
                <a:latin typeface="Calibri" panose="020F0502020204030204" pitchFamily="34" charset="0"/>
                <a:ea typeface="Arial" panose="020B0604020202020204" pitchFamily="34" charset="0"/>
              </a:rPr>
              <a:t> e algoritmi di Motion</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History</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Image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addestrati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su</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oltre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140</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diversi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video</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messi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disposizione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dalla</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comunità scientifica internazionale).</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73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marL="0" marR="58420" lvl="1" algn="just">
              <a:lnSpc>
                <a:spcPct val="150000"/>
              </a:lnSpc>
              <a:spcBef>
                <a:spcPts val="15"/>
              </a:spcBef>
              <a:spcAft>
                <a:spcPts val="0"/>
              </a:spcAft>
            </a:pPr>
            <a:r>
              <a:rPr lang="it-IT" sz="1800" b="1" u="sng" dirty="0">
                <a:effectLst/>
                <a:latin typeface="Calibri" panose="020F0502020204030204" pitchFamily="34" charset="0"/>
                <a:ea typeface="Arial" panose="020B0604020202020204" pitchFamily="34" charset="0"/>
              </a:rPr>
              <a:t>Controllo in tempo reale basato sulla </a:t>
            </a:r>
            <a:r>
              <a:rPr lang="it-IT" sz="1800" b="1" u="sng" spc="-10" dirty="0">
                <a:effectLst/>
                <a:latin typeface="Calibri" panose="020F0502020204030204" pitchFamily="34" charset="0"/>
                <a:ea typeface="Arial" panose="020B0604020202020204" pitchFamily="34" charset="0"/>
              </a:rPr>
              <a:t>visione</a:t>
            </a:r>
            <a:endParaRPr lang="it-IT" sz="1800" b="1" dirty="0">
              <a:effectLst/>
              <a:latin typeface="Arial" panose="020B0604020202020204" pitchFamily="34" charset="0"/>
              <a:ea typeface="Arial" panose="020B0604020202020204" pitchFamily="34" charset="0"/>
            </a:endParaRPr>
          </a:p>
          <a:p>
            <a:pPr lvl="0" algn="just">
              <a:lnSpc>
                <a:spcPct val="150000"/>
              </a:lnSpc>
              <a:tabLst>
                <a:tab pos="133350" algn="l"/>
              </a:tabLst>
            </a:pPr>
            <a:r>
              <a:rPr lang="it-IT" sz="1800" b="1" dirty="0">
                <a:effectLst/>
                <a:latin typeface="Calibri" panose="020F0502020204030204" pitchFamily="34" charset="0"/>
                <a:ea typeface="Arial" panose="020B0604020202020204" pitchFamily="34" charset="0"/>
              </a:rPr>
              <a:t>Rilevamento</a:t>
            </a:r>
            <a:r>
              <a:rPr lang="it-IT" sz="1800" b="1" spc="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della</a:t>
            </a:r>
            <a:r>
              <a:rPr lang="it-IT" sz="1800" b="1" spc="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sofferenza</a:t>
            </a:r>
            <a:r>
              <a:rPr lang="it-IT" sz="1800" b="1" spc="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dall'espressione</a:t>
            </a:r>
            <a:r>
              <a:rPr lang="it-IT" sz="1800" b="1" spc="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del</a:t>
            </a:r>
            <a:r>
              <a:rPr lang="it-IT" sz="1800" b="1" spc="10" dirty="0">
                <a:effectLst/>
                <a:latin typeface="Calibri" panose="020F0502020204030204" pitchFamily="34" charset="0"/>
                <a:ea typeface="Arial" panose="020B0604020202020204" pitchFamily="34" charset="0"/>
              </a:rPr>
              <a:t> </a:t>
            </a:r>
            <a:r>
              <a:rPr lang="it-IT" sz="1800" b="1" spc="-10" dirty="0">
                <a:effectLst/>
                <a:latin typeface="Calibri" panose="020F0502020204030204" pitchFamily="34" charset="0"/>
                <a:ea typeface="Arial" panose="020B0604020202020204" pitchFamily="34" charset="0"/>
              </a:rPr>
              <a:t>volto</a:t>
            </a:r>
            <a:endParaRPr lang="it-IT" sz="1800" b="1" dirty="0">
              <a:effectLst/>
              <a:latin typeface="Arial" panose="020B0604020202020204" pitchFamily="34" charset="0"/>
              <a:ea typeface="Arial" panose="020B0604020202020204" pitchFamily="34" charset="0"/>
            </a:endParaRPr>
          </a:p>
          <a:p>
            <a:pPr marL="22225"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Il rilevamento automatico del dolore fisico o morale dalle espressioni facciali è una sfida nella diagnostica medica. Sistemi che analizzano immagini facciali con algoritmi di apprendimento automatico stanno facendo progressi nell`identificazione e classificazione del dolore aiutando operatori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sanitari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nella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diagnosi;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SMART-RSA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opera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la</a:t>
            </a:r>
            <a:r>
              <a:rPr lang="it-IT" sz="1800" spc="-20" dirty="0">
                <a:effectLst/>
                <a:latin typeface="Calibri" panose="020F0502020204030204" pitchFamily="34" charset="0"/>
                <a:ea typeface="Arial" panose="020B0604020202020204" pitchFamily="34" charset="0"/>
              </a:rPr>
              <a:t> </a:t>
            </a:r>
            <a:r>
              <a:rPr lang="it-IT" sz="1800" dirty="0" err="1">
                <a:effectLst/>
                <a:latin typeface="Calibri" panose="020F0502020204030204" pitchFamily="34" charset="0"/>
                <a:ea typeface="Arial" panose="020B0604020202020204" pitchFamily="34" charset="0"/>
              </a:rPr>
              <a:t>pain</a:t>
            </a:r>
            <a:r>
              <a:rPr lang="it-IT" sz="1800" spc="-20" dirty="0">
                <a:effectLst/>
                <a:latin typeface="Calibri" panose="020F0502020204030204" pitchFamily="34" charset="0"/>
                <a:ea typeface="Arial" panose="020B0604020202020204" pitchFamily="34" charset="0"/>
              </a:rPr>
              <a:t> </a:t>
            </a:r>
            <a:r>
              <a:rPr lang="it-IT" sz="1800" dirty="0" err="1">
                <a:effectLst/>
                <a:latin typeface="Calibri" panose="020F0502020204030204" pitchFamily="34" charset="0"/>
                <a:ea typeface="Arial" panose="020B0604020202020204" pitchFamily="34" charset="0"/>
              </a:rPr>
              <a:t>detection</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classificazione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binaria confrontando le performance fra vari modelli di reti neurali </a:t>
            </a:r>
            <a:r>
              <a:rPr lang="it-IT" sz="1800" dirty="0" err="1">
                <a:effectLst/>
                <a:latin typeface="Calibri" panose="020F0502020204030204" pitchFamily="34" charset="0"/>
                <a:ea typeface="Arial" panose="020B0604020202020204" pitchFamily="34" charset="0"/>
              </a:rPr>
              <a:t>pre</a:t>
            </a:r>
            <a:r>
              <a:rPr lang="it-IT" sz="1800" dirty="0">
                <a:effectLst/>
                <a:latin typeface="Calibri" panose="020F0502020204030204" pitchFamily="34" charset="0"/>
                <a:ea typeface="Arial" panose="020B0604020202020204" pitchFamily="34" charset="0"/>
              </a:rPr>
              <a:t>-addestrate sul dataset delle University of Northern British Columbia e </a:t>
            </a:r>
            <a:r>
              <a:rPr lang="it-IT" sz="1800" dirty="0" err="1">
                <a:effectLst/>
                <a:latin typeface="Calibri" panose="020F0502020204030204" pitchFamily="34" charset="0"/>
                <a:ea typeface="Arial" panose="020B0604020202020204" pitchFamily="34" charset="0"/>
              </a:rPr>
              <a:t>McMaster</a:t>
            </a:r>
            <a:r>
              <a:rPr lang="it-IT" sz="1800" dirty="0">
                <a:effectLst/>
                <a:latin typeface="Calibri" panose="020F0502020204030204" pitchFamily="34" charset="0"/>
                <a:ea typeface="Arial" panose="020B0604020202020204" pitchFamily="34" charset="0"/>
              </a:rPr>
              <a:t> University.</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89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9" y="2243922"/>
            <a:ext cx="5165958" cy="3849486"/>
          </a:xfrm>
          <a:prstGeom prst="rect">
            <a:avLst/>
          </a:prstGeom>
        </p:spPr>
        <p:txBody>
          <a:bodyPr vert="horz" lIns="91440" tIns="45720" rIns="91440" bIns="45720" rtlCol="0" anchor="ctr">
            <a:noAutofit/>
          </a:bodyPr>
          <a:lstStyle/>
          <a:p>
            <a:pPr marL="0" marR="58420" lvl="1" algn="just">
              <a:lnSpc>
                <a:spcPct val="150000"/>
              </a:lnSpc>
              <a:spcBef>
                <a:spcPts val="15"/>
              </a:spcBef>
              <a:spcAft>
                <a:spcPts val="0"/>
              </a:spcAft>
            </a:pPr>
            <a:r>
              <a:rPr lang="it-IT" sz="1800" b="1" u="sng" dirty="0">
                <a:effectLst/>
                <a:latin typeface="Calibri" panose="020F0502020204030204" pitchFamily="34" charset="0"/>
                <a:ea typeface="Arial" panose="020B0604020202020204" pitchFamily="34" charset="0"/>
              </a:rPr>
              <a:t>Controllo in tempo reale basato sulla </a:t>
            </a:r>
            <a:r>
              <a:rPr lang="it-IT" sz="1800" b="1" u="sng" spc="-10" dirty="0">
                <a:effectLst/>
                <a:latin typeface="Calibri" panose="020F0502020204030204" pitchFamily="34" charset="0"/>
                <a:ea typeface="Arial" panose="020B0604020202020204" pitchFamily="34" charset="0"/>
              </a:rPr>
              <a:t>visione</a:t>
            </a:r>
            <a:endParaRPr lang="it-IT" sz="1800" b="1" dirty="0">
              <a:effectLst/>
              <a:latin typeface="Arial" panose="020B0604020202020204" pitchFamily="34" charset="0"/>
              <a:ea typeface="Arial" panose="020B0604020202020204" pitchFamily="34" charset="0"/>
            </a:endParaRPr>
          </a:p>
          <a:p>
            <a:pPr lvl="0" algn="just">
              <a:lnSpc>
                <a:spcPct val="150000"/>
              </a:lnSpc>
              <a:tabLst>
                <a:tab pos="133350" algn="l"/>
              </a:tabLst>
            </a:pPr>
            <a:r>
              <a:rPr lang="it-IT" sz="1800" b="1" dirty="0">
                <a:effectLst/>
                <a:latin typeface="Calibri" panose="020F0502020204030204" pitchFamily="34" charset="0"/>
                <a:ea typeface="Arial" panose="020B0604020202020204" pitchFamily="34" charset="0"/>
              </a:rPr>
              <a:t>Controllo degli </a:t>
            </a:r>
            <a:r>
              <a:rPr lang="it-IT" sz="1800" b="1" spc="-10" dirty="0">
                <a:effectLst/>
                <a:latin typeface="Calibri" panose="020F0502020204030204" pitchFamily="34" charset="0"/>
                <a:ea typeface="Arial" panose="020B0604020202020204" pitchFamily="34" charset="0"/>
              </a:rPr>
              <a:t>accessi</a:t>
            </a:r>
            <a:endParaRPr lang="it-IT" sz="1800" b="1" dirty="0">
              <a:effectLst/>
              <a:latin typeface="Arial" panose="020B0604020202020204" pitchFamily="34" charset="0"/>
              <a:ea typeface="Arial" panose="020B0604020202020204" pitchFamily="34" charset="0"/>
            </a:endParaRPr>
          </a:p>
          <a:p>
            <a:pPr marL="22225"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Algoritmi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face</a:t>
            </a:r>
            <a:r>
              <a:rPr lang="it-IT" sz="1800" spc="-20" dirty="0">
                <a:effectLst/>
                <a:latin typeface="Calibri" panose="020F0502020204030204" pitchFamily="34" charset="0"/>
                <a:ea typeface="Arial" panose="020B0604020202020204" pitchFamily="34" charset="0"/>
              </a:rPr>
              <a:t> </a:t>
            </a:r>
            <a:r>
              <a:rPr lang="it-IT" sz="1800" dirty="0" err="1">
                <a:effectLst/>
                <a:latin typeface="Calibri" panose="020F0502020204030204" pitchFamily="34" charset="0"/>
                <a:ea typeface="Arial" panose="020B0604020202020204" pitchFamily="34" charset="0"/>
              </a:rPr>
              <a:t>recognition</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riconoscono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persone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ambienti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specifici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facilitando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il</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controllo, la registrazione degli eventi e la prevenzione dell`accesso non autorizzato a zone sensibili.</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Questa app di incontri promette di trovare il tuo partner perfetto con una  scansione del volto">
            <a:extLst>
              <a:ext uri="{FF2B5EF4-FFF2-40B4-BE49-F238E27FC236}">
                <a16:creationId xmlns:a16="http://schemas.microsoft.com/office/drawing/2014/main" id="{8DE39FA1-EF1A-5C1B-D9B8-491BB797B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378" y="3308539"/>
            <a:ext cx="3083494" cy="205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32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AB873-88B0-5FCB-E165-FD0922E64A57}"/>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D4BCC52A-D64B-394C-883D-62E3427696F4}"/>
              </a:ext>
            </a:extLst>
          </p:cNvPr>
          <p:cNvPicPr>
            <a:picLocks noChangeAspect="1"/>
          </p:cNvPicPr>
          <p:nvPr/>
        </p:nvPicPr>
        <p:blipFill>
          <a:blip r:embed="rId2"/>
          <a:stretch>
            <a:fillRect/>
          </a:stretch>
        </p:blipFill>
        <p:spPr>
          <a:xfrm>
            <a:off x="0" y="4643"/>
            <a:ext cx="12191999" cy="2000265"/>
          </a:xfrm>
          <a:prstGeom prst="rect">
            <a:avLst/>
          </a:prstGeom>
        </p:spPr>
      </p:pic>
      <p:pic>
        <p:nvPicPr>
          <p:cNvPr id="9" name="Segnaposto contenuto 8">
            <a:extLst>
              <a:ext uri="{FF2B5EF4-FFF2-40B4-BE49-F238E27FC236}">
                <a16:creationId xmlns:a16="http://schemas.microsoft.com/office/drawing/2014/main" id="{129F38DF-DD06-C965-4347-D16743D30997}"/>
              </a:ext>
            </a:extLst>
          </p:cNvPr>
          <p:cNvPicPr>
            <a:picLocks noGrp="1" noChangeAspect="1"/>
          </p:cNvPicPr>
          <p:nvPr>
            <p:ph idx="1"/>
          </p:nvPr>
        </p:nvPicPr>
        <p:blipFill>
          <a:blip r:embed="rId3"/>
          <a:stretch>
            <a:fillRect/>
          </a:stretch>
        </p:blipFill>
        <p:spPr>
          <a:xfrm>
            <a:off x="2279407" y="2421620"/>
            <a:ext cx="7051296" cy="4024313"/>
          </a:xfrm>
        </p:spPr>
      </p:pic>
    </p:spTree>
    <p:extLst>
      <p:ext uri="{BB962C8B-B14F-4D97-AF65-F5344CB8AC3E}">
        <p14:creationId xmlns:p14="http://schemas.microsoft.com/office/powerpoint/2010/main" val="3260863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marL="0" marR="58420" lvl="1" algn="just">
              <a:lnSpc>
                <a:spcPct val="150000"/>
              </a:lnSpc>
              <a:spcBef>
                <a:spcPts val="15"/>
              </a:spcBef>
              <a:spcAft>
                <a:spcPts val="0"/>
              </a:spcAft>
            </a:pPr>
            <a:r>
              <a:rPr lang="it-IT" sz="1800" b="1" u="sng" dirty="0">
                <a:effectLst/>
                <a:latin typeface="Calibri" panose="020F0502020204030204" pitchFamily="34" charset="0"/>
                <a:ea typeface="Arial" panose="020B0604020202020204" pitchFamily="34" charset="0"/>
              </a:rPr>
              <a:t>Controllo in tempo reale basato sulla </a:t>
            </a:r>
            <a:r>
              <a:rPr lang="it-IT" sz="1800" b="1" u="sng" spc="-10" dirty="0">
                <a:effectLst/>
                <a:latin typeface="Calibri" panose="020F0502020204030204" pitchFamily="34" charset="0"/>
                <a:ea typeface="Arial" panose="020B0604020202020204" pitchFamily="34" charset="0"/>
              </a:rPr>
              <a:t>visione</a:t>
            </a:r>
            <a:endParaRPr lang="it-IT" sz="1800" b="1" dirty="0">
              <a:effectLst/>
              <a:latin typeface="Arial" panose="020B0604020202020204" pitchFamily="34" charset="0"/>
              <a:ea typeface="Arial" panose="020B0604020202020204" pitchFamily="34" charset="0"/>
            </a:endParaRPr>
          </a:p>
          <a:p>
            <a:pPr lvl="0" algn="just">
              <a:lnSpc>
                <a:spcPct val="150000"/>
              </a:lnSpc>
              <a:tabLst>
                <a:tab pos="133350" algn="l"/>
              </a:tabLst>
            </a:pPr>
            <a:r>
              <a:rPr lang="it-IT" sz="1800" b="1" dirty="0">
                <a:effectLst/>
                <a:latin typeface="Calibri" panose="020F0502020204030204" pitchFamily="34" charset="0"/>
                <a:ea typeface="Arial" panose="020B0604020202020204" pitchFamily="34" charset="0"/>
              </a:rPr>
              <a:t>Controllo dell’operato del </a:t>
            </a:r>
            <a:r>
              <a:rPr lang="it-IT" sz="1800" b="1" spc="-10" dirty="0">
                <a:effectLst/>
                <a:latin typeface="Calibri" panose="020F0502020204030204" pitchFamily="34" charset="0"/>
                <a:ea typeface="Arial" panose="020B0604020202020204" pitchFamily="34" charset="0"/>
              </a:rPr>
              <a:t>personale</a:t>
            </a:r>
            <a:endParaRPr lang="it-IT" sz="1800" b="1" dirty="0">
              <a:effectLst/>
              <a:latin typeface="Arial" panose="020B0604020202020204" pitchFamily="34" charset="0"/>
              <a:ea typeface="Arial" panose="020B0604020202020204" pitchFamily="34" charset="0"/>
            </a:endParaRPr>
          </a:p>
          <a:p>
            <a:pPr marL="22225" marR="36830" algn="just">
              <a:lnSpc>
                <a:spcPct val="150000"/>
              </a:lnSpc>
              <a:spcBef>
                <a:spcPts val="195"/>
              </a:spcBef>
              <a:spcAft>
                <a:spcPts val="0"/>
              </a:spcAft>
            </a:pPr>
            <a:r>
              <a:rPr lang="it-IT" sz="1800" dirty="0">
                <a:effectLst/>
                <a:latin typeface="Calibri" panose="020F0502020204030204" pitchFamily="34" charset="0"/>
                <a:ea typeface="Arial" panose="020B0604020202020204" pitchFamily="34" charset="0"/>
              </a:rPr>
              <a:t>La</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presenza</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telecamere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consente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applicare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algoritmi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addestrati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riconoscere</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atti</a:t>
            </a:r>
            <a:r>
              <a:rPr lang="it-IT" sz="1800" spc="-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 violenza o infortuni accidentali segnalandoli in tempo reale o individuandoli off-line da </a:t>
            </a:r>
            <a:r>
              <a:rPr lang="it-IT" sz="1800" spc="-10" dirty="0">
                <a:effectLst/>
                <a:latin typeface="Calibri" panose="020F0502020204030204" pitchFamily="34" charset="0"/>
                <a:ea typeface="Arial" panose="020B0604020202020204" pitchFamily="34" charset="0"/>
              </a:rPr>
              <a:t>flussi</a:t>
            </a:r>
            <a:r>
              <a:rPr lang="it-IT" sz="1800" dirty="0">
                <a:effectLst/>
                <a:latin typeface="Calibri" panose="020F0502020204030204" pitchFamily="34" charset="0"/>
                <a:ea typeface="Arial" panose="020B0604020202020204" pitchFamily="34" charset="0"/>
              </a:rPr>
              <a:t> registrati.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Gli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algoritmi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riconoscimenti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atti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violenza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sviluppati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a:t>
            </a:r>
            <a:r>
              <a:rPr lang="it-IT" sz="1800" spc="-15" dirty="0">
                <a:effectLst/>
                <a:latin typeface="Calibri" panose="020F0502020204030204" pitchFamily="34" charset="0"/>
                <a:ea typeface="Arial" panose="020B0604020202020204" pitchFamily="34" charset="0"/>
              </a:rPr>
              <a:t> </a:t>
            </a:r>
            <a:r>
              <a:rPr lang="it-IT" sz="1800" dirty="0" err="1">
                <a:effectLst/>
                <a:latin typeface="Calibri" panose="020F0502020204030204" pitchFamily="34" charset="0"/>
                <a:ea typeface="Arial" panose="020B0604020202020204" pitchFamily="34" charset="0"/>
              </a:rPr>
              <a:t>AIRTLab</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ampiamente riportati nella letteratura scientifica di riferimento sono basati sul deep learning e hanno mostrato sufficiente efficacia nel rilevamento della violenza.</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67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b="1" u="sng" dirty="0">
                <a:effectLst/>
                <a:latin typeface="Calibri" panose="020F0502020204030204" pitchFamily="34" charset="0"/>
                <a:ea typeface="Arial" panose="020B0604020202020204" pitchFamily="34" charset="0"/>
              </a:rPr>
              <a:t>Gestione dell`interazione vocale fra uomo e SMART-</a:t>
            </a:r>
            <a:r>
              <a:rPr lang="it-IT" sz="1800" b="1" u="sng" spc="-25" dirty="0">
                <a:effectLst/>
                <a:latin typeface="Calibri" panose="020F0502020204030204" pitchFamily="34" charset="0"/>
                <a:ea typeface="Arial" panose="020B0604020202020204" pitchFamily="34" charset="0"/>
              </a:rPr>
              <a:t>RSA</a:t>
            </a:r>
            <a:endParaRPr lang="it-IT" sz="1800" b="1" dirty="0">
              <a:effectLst/>
              <a:latin typeface="Arial" panose="020B0604020202020204" pitchFamily="34" charset="0"/>
              <a:ea typeface="Arial" panose="020B0604020202020204" pitchFamily="34" charset="0"/>
            </a:endParaRPr>
          </a:p>
          <a:p>
            <a:pPr marR="36830" algn="just">
              <a:lnSpc>
                <a:spcPct val="150000"/>
              </a:lnSpc>
              <a:spcBef>
                <a:spcPts val="15"/>
              </a:spcBef>
              <a:spcAft>
                <a:spcPts val="0"/>
              </a:spcAft>
            </a:pPr>
            <a:r>
              <a:rPr lang="it-IT" sz="1800" dirty="0">
                <a:effectLst/>
                <a:latin typeface="Calibri" panose="020F0502020204030204" pitchFamily="34" charset="0"/>
                <a:ea typeface="Arial" panose="020B0604020202020204" pitchFamily="34" charset="0"/>
              </a:rPr>
              <a:t>dialoghi semplici saranno usati per il video contatto tra il degente, familiari e operatori senza bisogno di cellulari; utilizzeremo chatbot per creare interfacce conversazionali (utilizzando batterie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microfoni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diffusori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ambientali)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rilevare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richieste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vocali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guidando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dialoghi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 cercare di comprendere le esigenze e attivare i servizi necessari.</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17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Intelligenza Artificiale </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r>
              <a:rPr lang="it-IT" sz="1800" u="sng" dirty="0">
                <a:effectLst/>
                <a:latin typeface="Calibri" panose="020F0502020204030204" pitchFamily="34" charset="0"/>
                <a:ea typeface="Arial" panose="020B0604020202020204" pitchFamily="34" charset="0"/>
              </a:rPr>
              <a:t>Gestione dei consumi energetici e riduzione dell`impatto </a:t>
            </a:r>
            <a:r>
              <a:rPr lang="it-IT" sz="1800" u="sng" spc="-10" dirty="0">
                <a:effectLst/>
                <a:latin typeface="Calibri" panose="020F0502020204030204" pitchFamily="34" charset="0"/>
                <a:ea typeface="Arial" panose="020B0604020202020204" pitchFamily="34" charset="0"/>
              </a:rPr>
              <a:t>ambientale</a:t>
            </a:r>
            <a:endParaRPr lang="it-IT" sz="1800" dirty="0">
              <a:effectLst/>
              <a:latin typeface="Arial" panose="020B0604020202020204" pitchFamily="34" charset="0"/>
              <a:ea typeface="Arial" panose="020B0604020202020204" pitchFamily="34" charset="0"/>
            </a:endParaRPr>
          </a:p>
          <a:p>
            <a:pPr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SMART-RSA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è</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gestita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sistemi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il</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controllo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energetico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che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considerano</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previsioni meteo per ridurre sprechi, emissione CO2, consumi e rette.</a:t>
            </a:r>
            <a:endParaRPr lang="it-IT" sz="1800" dirty="0">
              <a:effectLst/>
              <a:latin typeface="Arial" panose="020B0604020202020204" pitchFamily="34" charset="0"/>
              <a:ea typeface="Arial" panose="020B0604020202020204" pitchFamily="34" charset="0"/>
            </a:endParaRPr>
          </a:p>
          <a:p>
            <a:pPr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 </a:t>
            </a:r>
            <a:endParaRPr lang="it-IT" sz="1800" dirty="0">
              <a:effectLst/>
              <a:latin typeface="Arial" panose="020B0604020202020204" pitchFamily="34" charset="0"/>
              <a:ea typeface="Arial" panose="020B0604020202020204" pitchFamily="34" charset="0"/>
            </a:endParaRPr>
          </a:p>
          <a:p>
            <a:pPr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 </a:t>
            </a:r>
            <a:r>
              <a:rPr lang="it-IT" sz="1800" u="sng" dirty="0">
                <a:effectLst/>
                <a:latin typeface="Calibri" panose="020F0502020204030204" pitchFamily="34" charset="0"/>
                <a:ea typeface="Arial" panose="020B0604020202020204" pitchFamily="34" charset="0"/>
              </a:rPr>
              <a:t>Integrazione e Visualizzazione</a:t>
            </a:r>
            <a:endParaRPr lang="it-IT" sz="1800" dirty="0">
              <a:effectLst/>
              <a:latin typeface="Arial" panose="020B0604020202020204" pitchFamily="34" charset="0"/>
              <a:ea typeface="Arial" panose="020B0604020202020204" pitchFamily="34" charset="0"/>
            </a:endParaRPr>
          </a:p>
          <a:p>
            <a:pPr algn="just">
              <a:lnSpc>
                <a:spcPct val="150000"/>
              </a:lnSpc>
              <a:spcAft>
                <a:spcPts val="800"/>
              </a:spcAft>
            </a:pPr>
            <a:r>
              <a:rPr lang="it-IT" sz="1800" kern="100" dirty="0">
                <a:effectLst/>
                <a:latin typeface="Calibri" panose="020F0502020204030204" pitchFamily="34" charset="0"/>
                <a:ea typeface="Calibri" panose="020F0502020204030204" pitchFamily="34" charset="0"/>
                <a:cs typeface="Calibri" panose="020F0502020204030204" pitchFamily="34" charset="0"/>
              </a:rPr>
              <a:t>sala</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di</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controllo</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virtuale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con</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rapido</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accesso</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alle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funzioni</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chiave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per</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mantenere</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l`efficienza</a:t>
            </a:r>
            <a:r>
              <a:rPr lang="it-IT" sz="1800"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kern="100" dirty="0">
                <a:effectLst/>
                <a:latin typeface="Calibri" panose="020F0502020204030204" pitchFamily="34" charset="0"/>
                <a:ea typeface="Calibri" panose="020F0502020204030204" pitchFamily="34" charset="0"/>
                <a:cs typeface="Calibri" panose="020F0502020204030204" pitchFamily="34" charset="0"/>
              </a:rPr>
              <a:t>del sistema secondo i principi dell`usabilità consentendo la gestione dalla Direzione.</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511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MONITORAGGIO DEL PAZIENTE E TELEMEDICINA</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84517"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a:t>
            </a:r>
            <a:endParaRPr lang="it-IT" sz="1800" dirty="0">
              <a:effectLst/>
              <a:latin typeface="Arial" panose="020B0604020202020204" pitchFamily="34" charset="0"/>
              <a:ea typeface="Arial" panose="020B0604020202020204" pitchFamily="34" charset="0"/>
            </a:endParaRPr>
          </a:p>
          <a:p>
            <a:pPr marR="1825625" algn="just">
              <a:lnSpc>
                <a:spcPct val="150000"/>
              </a:lnSpc>
              <a:spcBef>
                <a:spcPts val="10"/>
              </a:spcBef>
              <a:spcAft>
                <a:spcPts val="0"/>
              </a:spcAft>
            </a:pPr>
            <a:r>
              <a:rPr lang="it-IT" sz="1800" b="1" dirty="0">
                <a:effectLst/>
                <a:latin typeface="Calibri" panose="020F0502020204030204" pitchFamily="34" charset="0"/>
                <a:ea typeface="Arial" panose="020B0604020202020204" pitchFamily="34" charset="0"/>
              </a:rPr>
              <a:t>Ricerca e sviluppo di un sistema di telemisurazione e </a:t>
            </a:r>
            <a:r>
              <a:rPr lang="it-IT" sz="1800" b="1" dirty="0" err="1">
                <a:effectLst/>
                <a:latin typeface="Calibri" panose="020F0502020204030204" pitchFamily="34" charset="0"/>
                <a:ea typeface="Arial" panose="020B0604020202020204" pitchFamily="34" charset="0"/>
              </a:rPr>
              <a:t>telemonitoraggio</a:t>
            </a:r>
            <a:r>
              <a:rPr lang="it-IT" sz="1800" b="1" dirty="0">
                <a:effectLst/>
                <a:latin typeface="Calibri" panose="020F0502020204030204" pitchFamily="34" charset="0"/>
                <a:ea typeface="Arial" panose="020B0604020202020204" pitchFamily="34" charset="0"/>
              </a:rPr>
              <a:t> basato </a:t>
            </a:r>
            <a:r>
              <a:rPr lang="it-IT" sz="1800" b="1" spc="-10" dirty="0">
                <a:effectLst/>
                <a:latin typeface="Calibri" panose="020F0502020204030204" pitchFamily="34" charset="0"/>
                <a:ea typeface="Arial" panose="020B0604020202020204" pitchFamily="34" charset="0"/>
              </a:rPr>
              <a:t>sull’IA</a:t>
            </a:r>
          </a:p>
          <a:p>
            <a:pPr marR="1825625" algn="just">
              <a:lnSpc>
                <a:spcPct val="150000"/>
              </a:lnSpc>
              <a:spcBef>
                <a:spcPts val="10"/>
              </a:spcBef>
              <a:spcAft>
                <a:spcPts val="0"/>
              </a:spcAft>
            </a:pPr>
            <a:endParaRPr lang="it-IT" sz="1800" dirty="0">
              <a:effectLst/>
              <a:latin typeface="Arial" panose="020B0604020202020204" pitchFamily="34" charset="0"/>
              <a:ea typeface="Arial" panose="020B0604020202020204" pitchFamily="34" charset="0"/>
            </a:endParaRPr>
          </a:p>
          <a:p>
            <a:pPr algn="just">
              <a:lnSpc>
                <a:spcPct val="150000"/>
              </a:lnSpc>
              <a:spcBef>
                <a:spcPts val="15"/>
              </a:spcBef>
            </a:pPr>
            <a:r>
              <a:rPr lang="it-IT" sz="1800" dirty="0">
                <a:effectLst/>
                <a:latin typeface="Calibri" panose="020F0502020204030204" pitchFamily="34" charset="0"/>
                <a:ea typeface="Arial" panose="020B0604020202020204" pitchFamily="34" charset="0"/>
              </a:rPr>
              <a:t>Descr</a:t>
            </a:r>
            <a:r>
              <a:rPr lang="it-IT" dirty="0">
                <a:latin typeface="Calibri" panose="020F0502020204030204" pitchFamily="34" charset="0"/>
                <a:ea typeface="Arial" panose="020B0604020202020204" pitchFamily="34" charset="0"/>
              </a:rPr>
              <a:t>izione</a:t>
            </a:r>
            <a:r>
              <a:rPr lang="it-IT" sz="1800" dirty="0">
                <a:effectLst/>
                <a:latin typeface="Calibri" panose="020F0502020204030204" pitchFamily="34" charset="0"/>
                <a:ea typeface="Arial" panose="020B0604020202020204" pitchFamily="34" charset="0"/>
              </a:rPr>
              <a:t>:</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ricerca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sviluppo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algoritmi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che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facilitino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il</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compiti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degli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operatori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sanitari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nei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processi di telemisurazione dei parametri vitali e di </a:t>
            </a:r>
            <a:r>
              <a:rPr lang="it-IT" sz="1800" dirty="0" err="1">
                <a:effectLst/>
                <a:latin typeface="Calibri" panose="020F0502020204030204" pitchFamily="34" charset="0"/>
                <a:ea typeface="Arial" panose="020B0604020202020204" pitchFamily="34" charset="0"/>
              </a:rPr>
              <a:t>telemonitoraggio</a:t>
            </a:r>
            <a:r>
              <a:rPr lang="it-IT" sz="1800" dirty="0">
                <a:effectLst/>
                <a:latin typeface="Calibri" panose="020F0502020204030204" pitchFamily="34" charset="0"/>
                <a:ea typeface="Arial" panose="020B0604020202020204" pitchFamily="34" charset="0"/>
              </a:rPr>
              <a:t> degli assistiti/pazienti.</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0966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MONITORAGGIO DEL PAZIENTE E TELEMEDICINA</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a:t>
            </a:r>
            <a:endParaRPr lang="it-IT" sz="1800" dirty="0">
              <a:effectLst/>
              <a:latin typeface="Arial" panose="020B0604020202020204" pitchFamily="34" charset="0"/>
              <a:ea typeface="Arial" panose="020B0604020202020204" pitchFamily="34" charset="0"/>
            </a:endParaRPr>
          </a:p>
          <a:p>
            <a:pPr algn="just">
              <a:lnSpc>
                <a:spcPct val="150000"/>
              </a:lnSpc>
            </a:pPr>
            <a:r>
              <a:rPr lang="it-IT" sz="1800" b="1" dirty="0">
                <a:effectLst/>
                <a:latin typeface="Calibri" panose="020F0502020204030204" pitchFamily="34" charset="0"/>
                <a:ea typeface="Arial" panose="020B0604020202020204" pitchFamily="34" charset="0"/>
              </a:rPr>
              <a:t>Ricerca di un sistema di teleassistenza e </a:t>
            </a:r>
            <a:r>
              <a:rPr lang="it-IT" sz="1800" b="1" dirty="0" err="1">
                <a:effectLst/>
                <a:latin typeface="Calibri" panose="020F0502020204030204" pitchFamily="34" charset="0"/>
                <a:ea typeface="Arial" panose="020B0604020202020204" pitchFamily="34" charset="0"/>
              </a:rPr>
              <a:t>teleriabilitazione</a:t>
            </a:r>
            <a:r>
              <a:rPr lang="it-IT" sz="1800" b="1" dirty="0">
                <a:effectLst/>
                <a:latin typeface="Calibri" panose="020F0502020204030204" pitchFamily="34" charset="0"/>
                <a:ea typeface="Arial" panose="020B0604020202020204" pitchFamily="34" charset="0"/>
              </a:rPr>
              <a:t> basato </a:t>
            </a:r>
            <a:r>
              <a:rPr lang="it-IT" sz="1800" b="1" spc="-10" dirty="0">
                <a:effectLst/>
                <a:latin typeface="Calibri" panose="020F0502020204030204" pitchFamily="34" charset="0"/>
                <a:ea typeface="Arial" panose="020B0604020202020204" pitchFamily="34" charset="0"/>
              </a:rPr>
              <a:t>sull'IA</a:t>
            </a:r>
            <a:endParaRPr lang="it-IT" sz="1800" b="1" dirty="0">
              <a:effectLst/>
              <a:latin typeface="Arial" panose="020B0604020202020204" pitchFamily="34" charset="0"/>
              <a:ea typeface="Arial" panose="020B0604020202020204" pitchFamily="34" charset="0"/>
            </a:endParaRPr>
          </a:p>
          <a:p>
            <a:pPr marR="36830" algn="just">
              <a:lnSpc>
                <a:spcPct val="150000"/>
              </a:lnSpc>
              <a:spcBef>
                <a:spcPts val="10"/>
              </a:spcBef>
              <a:spcAft>
                <a:spcPts val="0"/>
              </a:spcAft>
            </a:pPr>
            <a:r>
              <a:rPr lang="it-IT" sz="1800" dirty="0">
                <a:effectLst/>
                <a:latin typeface="Calibri" panose="020F0502020204030204" pitchFamily="34" charset="0"/>
                <a:ea typeface="Arial" panose="020B0604020202020204" pitchFamily="34" charset="0"/>
              </a:rPr>
              <a:t>Descrizione: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ricerca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allo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sviluppo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algoritmi,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basati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sull'IA,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che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facilitino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il</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compiti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degli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operatori sanitari (infermieri, OSS, tecnici della riabilitazione, ecc.) nei processi assistenziali erogati in </a:t>
            </a:r>
            <a:r>
              <a:rPr lang="it-IT" sz="1800" spc="-10" dirty="0">
                <a:effectLst/>
                <a:latin typeface="Calibri" panose="020F0502020204030204" pitchFamily="34" charset="0"/>
                <a:ea typeface="Arial" panose="020B0604020202020204" pitchFamily="34" charset="0"/>
              </a:rPr>
              <a:t>remoto</a:t>
            </a:r>
            <a:endParaRPr lang="it-IT" sz="1800" dirty="0">
              <a:effectLst/>
              <a:latin typeface="Arial" panose="020B0604020202020204" pitchFamily="34" charset="0"/>
              <a:ea typeface="Arial" panose="020B0604020202020204" pitchFamily="34" charset="0"/>
            </a:endParaRPr>
          </a:p>
          <a:p>
            <a:pPr marL="22225" algn="just">
              <a:lnSpc>
                <a:spcPct val="150000"/>
              </a:lnSpc>
              <a:spcBef>
                <a:spcPts val="15"/>
              </a:spcBef>
              <a:spcAft>
                <a:spcPts val="0"/>
              </a:spcAft>
            </a:pPr>
            <a:r>
              <a:rPr lang="it-IT" sz="1800" dirty="0">
                <a:effectLst/>
                <a:latin typeface="Calibri" panose="020F0502020204030204" pitchFamily="34" charset="0"/>
                <a:ea typeface="Arial" panose="020B0604020202020204" pitchFamily="34" charset="0"/>
              </a:rPr>
              <a:t> </a:t>
            </a:r>
            <a:endParaRPr lang="it-IT" sz="1800" dirty="0">
              <a:effectLst/>
              <a:latin typeface="Arial" panose="020B0604020202020204" pitchFamily="34" charset="0"/>
              <a:ea typeface="Arial" panose="020B0604020202020204" pitchFamily="34" charset="0"/>
            </a:endParaRPr>
          </a:p>
          <a:p>
            <a:pPr algn="just">
              <a:lnSpc>
                <a:spcPct val="150000"/>
              </a:lnSpc>
              <a:spcBef>
                <a:spcPts val="15"/>
              </a:spcBef>
            </a:pPr>
            <a:r>
              <a:rPr lang="it-IT" sz="1800" b="1" dirty="0">
                <a:effectLst/>
                <a:latin typeface="Calibri" panose="020F0502020204030204" pitchFamily="34" charset="0"/>
                <a:ea typeface="Arial" panose="020B0604020202020204" pitchFamily="34" charset="0"/>
              </a:rPr>
              <a:t>Sviluppo di un sistema di gestione del piano assistenziale basato su tassonomia ICNP </a:t>
            </a:r>
            <a:endParaRPr lang="it-IT" sz="1800" b="1" dirty="0">
              <a:effectLst/>
              <a:latin typeface="Arial" panose="020B0604020202020204" pitchFamily="34" charset="0"/>
              <a:ea typeface="Arial" panose="020B0604020202020204" pitchFamily="34" charset="0"/>
            </a:endParaRPr>
          </a:p>
          <a:p>
            <a:pPr algn="just">
              <a:lnSpc>
                <a:spcPct val="150000"/>
              </a:lnSpc>
              <a:spcBef>
                <a:spcPts val="15"/>
              </a:spcBef>
            </a:pPr>
            <a:r>
              <a:rPr lang="it-IT" sz="1800" dirty="0">
                <a:effectLst/>
                <a:latin typeface="Calibri" panose="020F0502020204030204" pitchFamily="34" charset="0"/>
                <a:ea typeface="Arial" panose="020B0604020202020204" pitchFamily="34" charset="0"/>
              </a:rPr>
              <a:t>Descrizione: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La</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terminologia</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internazionale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ICNP™</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consente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esprimere</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diagnosi</a:t>
            </a:r>
            <a:r>
              <a:rPr lang="it-IT" sz="1800" spc="-1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infermieristiche, interventi infermieristici e risultati dell`assistenza infermieristica. Formulazione efficace ed efficiente</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piani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assistenziali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individualizzati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gli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ospiti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RSA</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elevatissimi</a:t>
            </a:r>
            <a:r>
              <a:rPr lang="it-IT" sz="1800" spc="-20"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standard.</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968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MONITORAGGIO DEL PAZIENTE E TELEMEDICINA</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a:t>
            </a:r>
            <a:endParaRPr lang="it-IT" sz="1800" dirty="0">
              <a:effectLst/>
              <a:latin typeface="Arial" panose="020B0604020202020204" pitchFamily="34" charset="0"/>
              <a:ea typeface="Arial" panose="020B0604020202020204" pitchFamily="34" charset="0"/>
            </a:endParaRPr>
          </a:p>
          <a:p>
            <a:pPr marR="36830" algn="just">
              <a:lnSpc>
                <a:spcPct val="150000"/>
              </a:lnSpc>
            </a:pPr>
            <a:r>
              <a:rPr lang="it-IT" sz="1800" dirty="0">
                <a:effectLst/>
                <a:latin typeface="Calibri" panose="020F0502020204030204" pitchFamily="34" charset="0"/>
                <a:ea typeface="Arial" panose="020B0604020202020204" pitchFamily="34" charset="0"/>
              </a:rPr>
              <a:t>Ricerca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un</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sistema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controllo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in</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tempo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reale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dell'assistito/paziente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basato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sulla visione e integrazione con la cartella clinica elettronica</a:t>
            </a:r>
            <a:endParaRPr lang="it-IT" sz="1800" dirty="0">
              <a:effectLst/>
              <a:latin typeface="Arial" panose="020B0604020202020204" pitchFamily="34" charset="0"/>
              <a:ea typeface="Arial" panose="020B0604020202020204" pitchFamily="34" charset="0"/>
            </a:endParaRPr>
          </a:p>
          <a:p>
            <a:pPr algn="just">
              <a:lnSpc>
                <a:spcPct val="150000"/>
              </a:lnSpc>
            </a:pPr>
            <a:r>
              <a:rPr lang="it-IT" sz="1800" dirty="0" err="1">
                <a:effectLst/>
                <a:latin typeface="Calibri" panose="020F0502020204030204" pitchFamily="34" charset="0"/>
                <a:ea typeface="Arial" panose="020B0604020202020204" pitchFamily="34" charset="0"/>
              </a:rPr>
              <a:t>Descr</a:t>
            </a:r>
            <a:r>
              <a:rPr lang="it-IT" sz="1800" dirty="0">
                <a:effectLst/>
                <a:latin typeface="Calibri" panose="020F0502020204030204" pitchFamily="34" charset="0"/>
                <a:ea typeface="Arial" panose="020B0604020202020204" pitchFamily="34" charset="0"/>
              </a:rPr>
              <a:t>.: utilizzo dell'IA per la predizione e previsione di insorgenza di sintomatologie che richiedono l'intervento degli operatori, per la </a:t>
            </a:r>
            <a:r>
              <a:rPr lang="it-IT" sz="1800" dirty="0" err="1">
                <a:effectLst/>
                <a:latin typeface="Calibri" panose="020F0502020204030204" pitchFamily="34" charset="0"/>
                <a:ea typeface="Arial" panose="020B0604020202020204" pitchFamily="34" charset="0"/>
              </a:rPr>
              <a:t>prioritizzazione</a:t>
            </a:r>
            <a:r>
              <a:rPr lang="it-IT" sz="1800" dirty="0">
                <a:effectLst/>
                <a:latin typeface="Calibri" panose="020F0502020204030204" pitchFamily="34" charset="0"/>
                <a:ea typeface="Arial" panose="020B0604020202020204" pitchFamily="34" charset="0"/>
              </a:rPr>
              <a:t> dinamica delle richieste, per la prevenzione delle cadute, la rilevazione del dolore basata sull'osservazione del volto e l'integrazione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questi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strumenti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con</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gli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attuali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percorsi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diagnostico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terapeutici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assistenziali</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 conseguenza con la cartella clinica elettronica e i clinical data repository.</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855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vert="horz" lIns="91440" tIns="45720" rIns="91440" bIns="45720" rtlCol="0" anchor="ctr">
            <a:normAutofit/>
          </a:bodyPr>
          <a:lstStyle/>
          <a:p>
            <a:pPr algn="just">
              <a:lnSpc>
                <a:spcPct val="150000"/>
              </a:lnSpc>
            </a:pPr>
            <a:r>
              <a:rPr lang="it-IT" sz="2800" dirty="0">
                <a:effectLst/>
                <a:latin typeface="Calibri" panose="020F0502020204030204" pitchFamily="34" charset="0"/>
                <a:ea typeface="Arial" panose="020B0604020202020204" pitchFamily="34" charset="0"/>
              </a:rPr>
              <a:t>MONITORAGGIO DEL PAZIENTE E TELEMEDICINA</a:t>
            </a:r>
            <a:endParaRPr lang="it-IT" sz="2800" dirty="0">
              <a:effectLst/>
              <a:latin typeface="Arial" panose="020B0604020202020204" pitchFamily="34" charset="0"/>
              <a:ea typeface="Arial" panose="020B0604020202020204" pitchFamily="34" charset="0"/>
            </a:endParaRPr>
          </a:p>
        </p:txBody>
      </p:sp>
      <p:cxnSp>
        <p:nvCxnSpPr>
          <p:cNvPr id="53"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818708" y="2243922"/>
            <a:ext cx="10876851" cy="3849486"/>
          </a:xfrm>
          <a:prstGeom prst="rect">
            <a:avLst/>
          </a:prstGeom>
        </p:spPr>
        <p:txBody>
          <a:bodyPr vert="horz" lIns="91440" tIns="45720" rIns="91440" bIns="45720" rtlCol="0" anchor="ctr">
            <a:noAutofit/>
          </a:bodyPr>
          <a:lstStyle/>
          <a:p>
            <a:pPr algn="just">
              <a:lnSpc>
                <a:spcPct val="150000"/>
              </a:lnSpc>
              <a:tabLst>
                <a:tab pos="133350" algn="l"/>
              </a:tabLst>
            </a:pPr>
            <a:r>
              <a:rPr lang="it-IT" sz="1800" dirty="0">
                <a:effectLst/>
                <a:latin typeface="Calibri" panose="020F0502020204030204" pitchFamily="34" charset="0"/>
                <a:ea typeface="Arial" panose="020B0604020202020204" pitchFamily="34" charset="0"/>
              </a:rPr>
              <a:t>.</a:t>
            </a:r>
            <a:endParaRPr lang="it-IT" sz="1800" dirty="0">
              <a:effectLst/>
              <a:latin typeface="Arial" panose="020B0604020202020204" pitchFamily="34" charset="0"/>
              <a:ea typeface="Arial" panose="020B0604020202020204" pitchFamily="34" charset="0"/>
            </a:endParaRPr>
          </a:p>
          <a:p>
            <a:pPr algn="just">
              <a:lnSpc>
                <a:spcPct val="150000"/>
              </a:lnSpc>
            </a:pPr>
            <a:r>
              <a:rPr lang="it-IT" sz="1800" b="1" dirty="0">
                <a:effectLst/>
                <a:latin typeface="Calibri" panose="020F0502020204030204" pitchFamily="34" charset="0"/>
                <a:ea typeface="Arial" panose="020B0604020202020204" pitchFamily="34" charset="0"/>
              </a:rPr>
              <a:t>Sviluppo</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un</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sistema</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per</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l'integrazione</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dei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sensori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monitoraggio</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della</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persona</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nella cartella clinica elettronica e nei gestionali di reparto</a:t>
            </a:r>
            <a:endParaRPr lang="it-IT" sz="1800" b="1" dirty="0">
              <a:effectLst/>
              <a:latin typeface="Arial" panose="020B0604020202020204" pitchFamily="34" charset="0"/>
              <a:ea typeface="Arial" panose="020B0604020202020204" pitchFamily="34" charset="0"/>
            </a:endParaRPr>
          </a:p>
          <a:p>
            <a:pPr algn="just">
              <a:lnSpc>
                <a:spcPct val="150000"/>
              </a:lnSpc>
              <a:spcBef>
                <a:spcPts val="5"/>
              </a:spcBef>
            </a:pPr>
            <a:r>
              <a:rPr lang="it-IT" sz="1800" dirty="0">
                <a:effectLst/>
                <a:latin typeface="Calibri" panose="020F0502020204030204" pitchFamily="34" charset="0"/>
                <a:ea typeface="Arial" panose="020B0604020202020204" pitchFamily="34" charset="0"/>
              </a:rPr>
              <a:t>Descrizione: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modifica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adeguamento</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cartella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clinica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elettronica</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dell'assistito/paziente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al</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fine</a:t>
            </a:r>
            <a:r>
              <a:rPr lang="it-IT" sz="1800" spc="-15" dirty="0">
                <a:effectLst/>
                <a:latin typeface="Calibri" panose="020F0502020204030204" pitchFamily="34" charset="0"/>
                <a:ea typeface="Arial" panose="020B0604020202020204" pitchFamily="34" charset="0"/>
              </a:rPr>
              <a:t> </a:t>
            </a:r>
            <a:r>
              <a:rPr lang="it-IT" sz="1800" dirty="0">
                <a:effectLst/>
                <a:latin typeface="Calibri" panose="020F0502020204030204" pitchFamily="34" charset="0"/>
                <a:ea typeface="Arial" panose="020B0604020202020204" pitchFamily="34" charset="0"/>
              </a:rPr>
              <a:t>di consentire l'integrazione con i sensori di monitoraggio della persona sviluppati nel WP3.</a:t>
            </a:r>
            <a:endParaRPr lang="it-IT" sz="1800" dirty="0">
              <a:effectLst/>
              <a:latin typeface="Arial" panose="020B0604020202020204" pitchFamily="34" charset="0"/>
              <a:ea typeface="Arial" panose="020B0604020202020204" pitchFamily="34" charset="0"/>
            </a:endParaRPr>
          </a:p>
          <a:p>
            <a:pPr marL="22225" algn="just">
              <a:lnSpc>
                <a:spcPct val="150000"/>
              </a:lnSpc>
              <a:spcBef>
                <a:spcPts val="15"/>
              </a:spcBef>
              <a:spcAft>
                <a:spcPts val="0"/>
              </a:spcAft>
            </a:pPr>
            <a:r>
              <a:rPr lang="it-IT" sz="1800" dirty="0">
                <a:effectLst/>
                <a:latin typeface="Calibri" panose="020F0502020204030204" pitchFamily="34" charset="0"/>
                <a:ea typeface="Arial" panose="020B0604020202020204" pitchFamily="34" charset="0"/>
              </a:rPr>
              <a:t> </a:t>
            </a:r>
            <a:endParaRPr lang="it-IT" sz="1800" dirty="0">
              <a:effectLst/>
              <a:latin typeface="Arial" panose="020B0604020202020204" pitchFamily="34" charset="0"/>
              <a:ea typeface="Arial" panose="020B0604020202020204" pitchFamily="34" charset="0"/>
            </a:endParaRPr>
          </a:p>
          <a:p>
            <a:pPr marR="36830" algn="just">
              <a:lnSpc>
                <a:spcPct val="150000"/>
              </a:lnSpc>
            </a:pPr>
            <a:r>
              <a:rPr lang="it-IT" sz="1800" b="1" dirty="0">
                <a:effectLst/>
                <a:latin typeface="Calibri" panose="020F0502020204030204" pitchFamily="34" charset="0"/>
                <a:ea typeface="Arial" panose="020B0604020202020204" pitchFamily="34" charset="0"/>
              </a:rPr>
              <a:t>Sviluppo</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un</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sistema</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per</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l'integrazione</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dei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sensori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ambientali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nel</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gestionali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di</a:t>
            </a:r>
            <a:r>
              <a:rPr lang="it-IT" sz="1800" b="1" spc="-15" dirty="0">
                <a:effectLst/>
                <a:latin typeface="Calibri" panose="020F0502020204030204" pitchFamily="34" charset="0"/>
                <a:ea typeface="Arial" panose="020B0604020202020204" pitchFamily="34" charset="0"/>
              </a:rPr>
              <a:t> </a:t>
            </a:r>
            <a:r>
              <a:rPr lang="it-IT" sz="1800" b="1" dirty="0">
                <a:effectLst/>
                <a:latin typeface="Calibri" panose="020F0502020204030204" pitchFamily="34" charset="0"/>
                <a:ea typeface="Arial" panose="020B0604020202020204" pitchFamily="34" charset="0"/>
              </a:rPr>
              <a:t>reparto </a:t>
            </a:r>
          </a:p>
          <a:p>
            <a:pPr marR="36830" algn="just">
              <a:lnSpc>
                <a:spcPct val="150000"/>
              </a:lnSpc>
            </a:pPr>
            <a:r>
              <a:rPr lang="it-IT" sz="1800" dirty="0">
                <a:effectLst/>
                <a:latin typeface="Calibri" panose="020F0502020204030204" pitchFamily="34" charset="0"/>
                <a:ea typeface="Arial" panose="020B0604020202020204" pitchFamily="34" charset="0"/>
              </a:rPr>
              <a:t>Descrizione: adeguare il software gestionale di reparto al fine dell'integrazione con i sensori di monitoraggio ambientali sviluppati nel WP2.</a:t>
            </a:r>
            <a:endParaRPr lang="it-IT" sz="1800" dirty="0">
              <a:effectLst/>
              <a:latin typeface="Arial" panose="020B0604020202020204" pitchFamily="34" charset="0"/>
              <a:ea typeface="Arial" panose="020B0604020202020204" pitchFamily="34" charset="0"/>
            </a:endParaRPr>
          </a:p>
          <a:p>
            <a:pPr algn="just">
              <a:lnSpc>
                <a:spcPct val="150000"/>
              </a:lnSpc>
              <a:tabLst>
                <a:tab pos="133350" algn="l"/>
              </a:tabLst>
            </a:pPr>
            <a:endParaRPr lang="it-IT" sz="1800" dirty="0">
              <a:effectLst/>
              <a:latin typeface="Arial" panose="020B0604020202020204" pitchFamily="34" charset="0"/>
              <a:ea typeface="Arial" panose="020B0604020202020204" pitchFamily="34" charset="0"/>
            </a:endParaRPr>
          </a:p>
        </p:txBody>
      </p:sp>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499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EAA282C-D6AD-4614-A9F7-E9D8CDB6B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4" descr="Immagine che contiene testo&#10;&#10;Descrizione generata automaticamente">
            <a:extLst>
              <a:ext uri="{FF2B5EF4-FFF2-40B4-BE49-F238E27FC236}">
                <a16:creationId xmlns:a16="http://schemas.microsoft.com/office/drawing/2014/main" id="{0EEA3659-9771-B58B-2C98-F8C513344915}"/>
              </a:ext>
            </a:extLst>
          </p:cNvPr>
          <p:cNvPicPr>
            <a:picLocks noGrp="1" noChangeAspect="1"/>
          </p:cNvPicPr>
          <p:nvPr>
            <p:ph idx="1"/>
          </p:nvPr>
        </p:nvPicPr>
        <p:blipFill rotWithShape="1">
          <a:blip r:embed="rId2"/>
          <a:srcRect l="780" r="3666" b="1"/>
          <a:stretch/>
        </p:blipFill>
        <p:spPr>
          <a:xfrm>
            <a:off x="20" y="10"/>
            <a:ext cx="12191980" cy="6857990"/>
          </a:xfrm>
          <a:prstGeom prst="rect">
            <a:avLst/>
          </a:prstGeom>
        </p:spPr>
      </p:pic>
      <p:sp>
        <p:nvSpPr>
          <p:cNvPr id="25" name="Rectangle 24">
            <a:extLst>
              <a:ext uri="{FF2B5EF4-FFF2-40B4-BE49-F238E27FC236}">
                <a16:creationId xmlns:a16="http://schemas.microsoft.com/office/drawing/2014/main" id="{85349CB8-0027-49D3-B09C-B3097E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4169B44-A3BB-7E7C-08F9-15970324ABD4}"/>
              </a:ext>
            </a:extLst>
          </p:cNvPr>
          <p:cNvSpPr>
            <a:spLocks noGrp="1"/>
          </p:cNvSpPr>
          <p:nvPr>
            <p:ph type="title"/>
          </p:nvPr>
        </p:nvSpPr>
        <p:spPr>
          <a:xfrm>
            <a:off x="848436" y="5284380"/>
            <a:ext cx="10495128" cy="775225"/>
          </a:xfrm>
        </p:spPr>
        <p:txBody>
          <a:bodyPr vert="horz" lIns="91440" tIns="45720" rIns="91440" bIns="45720" rtlCol="0" anchor="ctr">
            <a:normAutofit/>
          </a:bodyPr>
          <a:lstStyle/>
          <a:p>
            <a:pPr algn="ctr"/>
            <a:r>
              <a:rPr lang="en-US" sz="4000" i="0" kern="1200" cap="all" baseline="0" err="1">
                <a:latin typeface="Calibri"/>
                <a:cs typeface="Calibri"/>
              </a:rPr>
              <a:t>Cartella</a:t>
            </a:r>
            <a:r>
              <a:rPr lang="en-US" sz="4000" i="0" kern="1200" cap="all" baseline="0">
                <a:latin typeface="Calibri"/>
                <a:cs typeface="Calibri"/>
              </a:rPr>
              <a:t> </a:t>
            </a:r>
            <a:r>
              <a:rPr lang="en-US" sz="4000" i="0" kern="1200" cap="all" baseline="0" err="1">
                <a:latin typeface="Calibri"/>
                <a:cs typeface="Calibri"/>
              </a:rPr>
              <a:t>clinica</a:t>
            </a:r>
            <a:r>
              <a:rPr lang="en-US" sz="4000" i="0" kern="1200" cap="all" baseline="0">
                <a:latin typeface="Calibri"/>
                <a:cs typeface="Calibri"/>
              </a:rPr>
              <a:t> </a:t>
            </a:r>
            <a:r>
              <a:rPr lang="en-US" sz="4000" i="0" kern="1200" cap="all" baseline="0" err="1">
                <a:latin typeface="Calibri"/>
                <a:cs typeface="Calibri"/>
              </a:rPr>
              <a:t>elettronica</a:t>
            </a:r>
          </a:p>
        </p:txBody>
      </p:sp>
      <p:cxnSp>
        <p:nvCxnSpPr>
          <p:cNvPr id="27" name="Straight Connector 26">
            <a:extLst>
              <a:ext uri="{FF2B5EF4-FFF2-40B4-BE49-F238E27FC236}">
                <a16:creationId xmlns:a16="http://schemas.microsoft.com/office/drawing/2014/main" id="{C4A330F7-C135-4887-BEB7-715897211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4BC022-2321-4FF2-BB92-B4B3F486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6E8991A-3FA3-406E-92A6-7021C64B8B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486EB5-0FC0-4694-8A6B-5084CCDFF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2A2150-2605-46B8-9C26-A96C0BB01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86481259-07F8-1949-E404-A8E7E8540DB2}"/>
              </a:ext>
            </a:extLst>
          </p:cNvPr>
          <p:cNvSpPr txBox="1"/>
          <p:nvPr/>
        </p:nvSpPr>
        <p:spPr>
          <a:xfrm>
            <a:off x="4676172" y="62676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b="1">
                <a:latin typeface="Calibri"/>
                <a:cs typeface="Calibri"/>
              </a:rPr>
              <a:t>Lato Server</a:t>
            </a:r>
            <a:endParaRPr lang="it-IT" b="1"/>
          </a:p>
        </p:txBody>
      </p:sp>
    </p:spTree>
    <p:extLst>
      <p:ext uri="{BB962C8B-B14F-4D97-AF65-F5344CB8AC3E}">
        <p14:creationId xmlns:p14="http://schemas.microsoft.com/office/powerpoint/2010/main" val="463693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3EAA282C-D6AD-4614-A9F7-E9D8CDB6B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349CB8-0027-49D3-B09C-B3097E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4169B44-A3BB-7E7C-08F9-15970324ABD4}"/>
              </a:ext>
            </a:extLst>
          </p:cNvPr>
          <p:cNvSpPr>
            <a:spLocks noGrp="1"/>
          </p:cNvSpPr>
          <p:nvPr>
            <p:ph type="title"/>
          </p:nvPr>
        </p:nvSpPr>
        <p:spPr>
          <a:xfrm>
            <a:off x="848436" y="5284380"/>
            <a:ext cx="10495128" cy="775225"/>
          </a:xfrm>
        </p:spPr>
        <p:txBody>
          <a:bodyPr vert="horz" lIns="91440" tIns="45720" rIns="91440" bIns="45720" rtlCol="0" anchor="ctr">
            <a:normAutofit/>
          </a:bodyPr>
          <a:lstStyle/>
          <a:p>
            <a:pPr algn="ctr"/>
            <a:r>
              <a:rPr lang="en-US" sz="4000" i="0" kern="1200" cap="all" baseline="0" err="1">
                <a:latin typeface="Calibri"/>
                <a:cs typeface="Calibri"/>
              </a:rPr>
              <a:t>Cartella</a:t>
            </a:r>
            <a:r>
              <a:rPr lang="en-US" sz="4000" i="0" kern="1200" cap="all" baseline="0">
                <a:latin typeface="Calibri"/>
                <a:cs typeface="Calibri"/>
              </a:rPr>
              <a:t> </a:t>
            </a:r>
            <a:r>
              <a:rPr lang="en-US" sz="4000" i="0" kern="1200" cap="all" baseline="0" err="1">
                <a:latin typeface="Calibri"/>
                <a:cs typeface="Calibri"/>
              </a:rPr>
              <a:t>clinica</a:t>
            </a:r>
            <a:r>
              <a:rPr lang="en-US" sz="4000" i="0" kern="1200" cap="all" baseline="0">
                <a:latin typeface="Calibri"/>
                <a:cs typeface="Calibri"/>
              </a:rPr>
              <a:t> </a:t>
            </a:r>
            <a:r>
              <a:rPr lang="en-US" sz="4000" i="0" kern="1200" cap="all" baseline="0" err="1">
                <a:latin typeface="Calibri"/>
                <a:cs typeface="Calibri"/>
              </a:rPr>
              <a:t>elettronica</a:t>
            </a:r>
          </a:p>
        </p:txBody>
      </p:sp>
      <p:cxnSp>
        <p:nvCxnSpPr>
          <p:cNvPr id="27" name="Straight Connector 26">
            <a:extLst>
              <a:ext uri="{FF2B5EF4-FFF2-40B4-BE49-F238E27FC236}">
                <a16:creationId xmlns:a16="http://schemas.microsoft.com/office/drawing/2014/main" id="{C4A330F7-C135-4887-BEB7-715897211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4BC022-2321-4FF2-BB92-B4B3F486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6E8991A-3FA3-406E-92A6-7021C64B8B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486EB5-0FC0-4694-8A6B-5084CCDFF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02A2150-2605-46B8-9C26-A96C0BB01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137BB0A4-B5D6-D8D5-855D-D8DD7B4FAA9E}"/>
              </a:ext>
            </a:extLst>
          </p:cNvPr>
          <p:cNvSpPr txBox="1"/>
          <p:nvPr/>
        </p:nvSpPr>
        <p:spPr>
          <a:xfrm>
            <a:off x="4676172" y="626769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t-IT" b="1">
                <a:latin typeface="Calibri"/>
                <a:cs typeface="Calibri"/>
              </a:rPr>
              <a:t>Lato App</a:t>
            </a:r>
            <a:endParaRPr lang="it-IT" b="1"/>
          </a:p>
        </p:txBody>
      </p:sp>
      <p:pic>
        <p:nvPicPr>
          <p:cNvPr id="7" name="Immagine 7">
            <a:extLst>
              <a:ext uri="{FF2B5EF4-FFF2-40B4-BE49-F238E27FC236}">
                <a16:creationId xmlns:a16="http://schemas.microsoft.com/office/drawing/2014/main" id="{5ACC6ADF-C596-664E-1D77-F1886603493D}"/>
              </a:ext>
            </a:extLst>
          </p:cNvPr>
          <p:cNvPicPr>
            <a:picLocks noGrp="1" noChangeAspect="1"/>
          </p:cNvPicPr>
          <p:nvPr>
            <p:ph idx="1"/>
          </p:nvPr>
        </p:nvPicPr>
        <p:blipFill>
          <a:blip r:embed="rId2"/>
          <a:stretch>
            <a:fillRect/>
          </a:stretch>
        </p:blipFill>
        <p:spPr>
          <a:xfrm>
            <a:off x="1734044" y="147960"/>
            <a:ext cx="2299961" cy="4969689"/>
          </a:xfrm>
        </p:spPr>
      </p:pic>
      <p:pic>
        <p:nvPicPr>
          <p:cNvPr id="8" name="Immagine 9">
            <a:extLst>
              <a:ext uri="{FF2B5EF4-FFF2-40B4-BE49-F238E27FC236}">
                <a16:creationId xmlns:a16="http://schemas.microsoft.com/office/drawing/2014/main" id="{C839AFFF-94B9-3532-2433-45CCF572648C}"/>
              </a:ext>
            </a:extLst>
          </p:cNvPr>
          <p:cNvPicPr>
            <a:picLocks noChangeAspect="1"/>
          </p:cNvPicPr>
          <p:nvPr/>
        </p:nvPicPr>
        <p:blipFill>
          <a:blip r:embed="rId3"/>
          <a:stretch>
            <a:fillRect/>
          </a:stretch>
        </p:blipFill>
        <p:spPr>
          <a:xfrm>
            <a:off x="7876722" y="117677"/>
            <a:ext cx="2293418" cy="4992545"/>
          </a:xfrm>
          <a:prstGeom prst="rect">
            <a:avLst/>
          </a:prstGeom>
        </p:spPr>
      </p:pic>
      <p:pic>
        <p:nvPicPr>
          <p:cNvPr id="10" name="Immagine 11">
            <a:extLst>
              <a:ext uri="{FF2B5EF4-FFF2-40B4-BE49-F238E27FC236}">
                <a16:creationId xmlns:a16="http://schemas.microsoft.com/office/drawing/2014/main" id="{C59DA21D-9087-3692-967F-FAFBE3D6ABF0}"/>
              </a:ext>
            </a:extLst>
          </p:cNvPr>
          <p:cNvPicPr>
            <a:picLocks noChangeAspect="1"/>
          </p:cNvPicPr>
          <p:nvPr/>
        </p:nvPicPr>
        <p:blipFill>
          <a:blip r:embed="rId4"/>
          <a:stretch>
            <a:fillRect/>
          </a:stretch>
        </p:blipFill>
        <p:spPr>
          <a:xfrm>
            <a:off x="5438172" y="1874134"/>
            <a:ext cx="1219200" cy="1219200"/>
          </a:xfrm>
          <a:prstGeom prst="rect">
            <a:avLst/>
          </a:prstGeom>
        </p:spPr>
      </p:pic>
    </p:spTree>
    <p:extLst>
      <p:ext uri="{BB962C8B-B14F-4D97-AF65-F5344CB8AC3E}">
        <p14:creationId xmlns:p14="http://schemas.microsoft.com/office/powerpoint/2010/main" val="274300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195F8BD-28C2-CF2A-448F-691C745ED301}"/>
              </a:ext>
            </a:extLst>
          </p:cNvPr>
          <p:cNvSpPr>
            <a:spLocks noGrp="1"/>
          </p:cNvSpPr>
          <p:nvPr>
            <p:ph type="title"/>
          </p:nvPr>
        </p:nvSpPr>
        <p:spPr>
          <a:xfrm>
            <a:off x="5145238" y="475528"/>
            <a:ext cx="6522229" cy="1358023"/>
          </a:xfrm>
        </p:spPr>
        <p:txBody>
          <a:bodyPr>
            <a:normAutofit/>
          </a:bodyPr>
          <a:lstStyle/>
          <a:p>
            <a:r>
              <a:rPr lang="it-IT" i="0">
                <a:latin typeface="Calibri"/>
                <a:cs typeface="Calibri"/>
              </a:rPr>
              <a:t>Applicazione pratica</a:t>
            </a:r>
          </a:p>
        </p:txBody>
      </p:sp>
      <p:sp>
        <p:nvSpPr>
          <p:cNvPr id="21" name="Rectangle 23">
            <a:extLst>
              <a:ext uri="{FF2B5EF4-FFF2-40B4-BE49-F238E27FC236}">
                <a16:creationId xmlns:a16="http://schemas.microsoft.com/office/drawing/2014/main" id="{6C745475-F6E1-4944-B2F1-A82F3444F7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18942"/>
            <a:ext cx="4135478" cy="6895884"/>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323794 w 6699211"/>
              <a:gd name="connsiteY0" fmla="*/ 54619 h 6857998"/>
              <a:gd name="connsiteX1" fmla="*/ 6699211 w 6699211"/>
              <a:gd name="connsiteY1" fmla="*/ 0 h 6857998"/>
              <a:gd name="connsiteX2" fmla="*/ 6699211 w 6699211"/>
              <a:gd name="connsiteY2" fmla="*/ 6857998 h 6857998"/>
              <a:gd name="connsiteX3" fmla="*/ 0 w 6699211"/>
              <a:gd name="connsiteY3" fmla="*/ 6844350 h 6857998"/>
              <a:gd name="connsiteX4" fmla="*/ 2323794 w 6699211"/>
              <a:gd name="connsiteY4" fmla="*/ 54619 h 6857998"/>
              <a:gd name="connsiteX0" fmla="*/ 2323794 w 6699211"/>
              <a:gd name="connsiteY0" fmla="*/ 18674 h 6822053"/>
              <a:gd name="connsiteX1" fmla="*/ 6699211 w 6699211"/>
              <a:gd name="connsiteY1" fmla="*/ 0 h 6822053"/>
              <a:gd name="connsiteX2" fmla="*/ 6699211 w 6699211"/>
              <a:gd name="connsiteY2" fmla="*/ 6822053 h 6822053"/>
              <a:gd name="connsiteX3" fmla="*/ 0 w 6699211"/>
              <a:gd name="connsiteY3" fmla="*/ 6808405 h 6822053"/>
              <a:gd name="connsiteX4" fmla="*/ 2323794 w 6699211"/>
              <a:gd name="connsiteY4" fmla="*/ 18674 h 6822053"/>
              <a:gd name="connsiteX0" fmla="*/ 3105369 w 7480786"/>
              <a:gd name="connsiteY0" fmla="*/ 18674 h 6822053"/>
              <a:gd name="connsiteX1" fmla="*/ 7480786 w 7480786"/>
              <a:gd name="connsiteY1" fmla="*/ 0 h 6822053"/>
              <a:gd name="connsiteX2" fmla="*/ 7480786 w 7480786"/>
              <a:gd name="connsiteY2" fmla="*/ 6822053 h 6822053"/>
              <a:gd name="connsiteX3" fmla="*/ 0 w 7480786"/>
              <a:gd name="connsiteY3" fmla="*/ 6820387 h 6822053"/>
              <a:gd name="connsiteX4" fmla="*/ 3105369 w 7480786"/>
              <a:gd name="connsiteY4" fmla="*/ 18674 h 6822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0786" h="6822053">
                <a:moveTo>
                  <a:pt x="3105369" y="18674"/>
                </a:moveTo>
                <a:lnTo>
                  <a:pt x="7480786" y="0"/>
                </a:lnTo>
                <a:lnTo>
                  <a:pt x="7480786" y="6822053"/>
                </a:lnTo>
                <a:lnTo>
                  <a:pt x="0" y="6820387"/>
                </a:lnTo>
                <a:lnTo>
                  <a:pt x="3105369" y="18674"/>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3">
            <a:extLst>
              <a:ext uri="{FF2B5EF4-FFF2-40B4-BE49-F238E27FC236}">
                <a16:creationId xmlns:a16="http://schemas.microsoft.com/office/drawing/2014/main" id="{E2F61726-9292-4844-9EBF-341051AAFD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44996"/>
            <a:ext cx="4651744" cy="26130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magine 4" descr="Immagine che contiene tavolo&#10;&#10;Descrizione generata automaticamente">
            <a:extLst>
              <a:ext uri="{FF2B5EF4-FFF2-40B4-BE49-F238E27FC236}">
                <a16:creationId xmlns:a16="http://schemas.microsoft.com/office/drawing/2014/main" id="{8E8286BA-DF09-060A-F7F4-E841E09CC401}"/>
              </a:ext>
            </a:extLst>
          </p:cNvPr>
          <p:cNvPicPr>
            <a:picLocks noChangeAspect="1"/>
          </p:cNvPicPr>
          <p:nvPr/>
        </p:nvPicPr>
        <p:blipFill>
          <a:blip r:embed="rId2"/>
          <a:stretch>
            <a:fillRect/>
          </a:stretch>
        </p:blipFill>
        <p:spPr>
          <a:xfrm>
            <a:off x="5250084" y="3586462"/>
            <a:ext cx="5703111" cy="3016300"/>
          </a:xfrm>
          <a:prstGeom prst="rect">
            <a:avLst/>
          </a:prstGeom>
        </p:spPr>
      </p:pic>
      <p:sp>
        <p:nvSpPr>
          <p:cNvPr id="3" name="Segnaposto contenuto 2">
            <a:extLst>
              <a:ext uri="{FF2B5EF4-FFF2-40B4-BE49-F238E27FC236}">
                <a16:creationId xmlns:a16="http://schemas.microsoft.com/office/drawing/2014/main" id="{D5DA06BD-8EA5-F33C-B4DC-ED184123589F}"/>
              </a:ext>
            </a:extLst>
          </p:cNvPr>
          <p:cNvSpPr>
            <a:spLocks noGrp="1"/>
          </p:cNvSpPr>
          <p:nvPr>
            <p:ph idx="1"/>
          </p:nvPr>
        </p:nvSpPr>
        <p:spPr>
          <a:xfrm>
            <a:off x="5140711" y="1981044"/>
            <a:ext cx="6160224" cy="1488039"/>
          </a:xfrm>
        </p:spPr>
        <p:txBody>
          <a:bodyPr vert="horz" lIns="91440" tIns="45720" rIns="91440" bIns="45720" rtlCol="0" anchor="t">
            <a:normAutofit/>
          </a:bodyPr>
          <a:lstStyle/>
          <a:p>
            <a:pPr marL="0" indent="0">
              <a:buNone/>
            </a:pPr>
            <a:r>
              <a:rPr lang="it-IT" dirty="0">
                <a:latin typeface="Calibri"/>
                <a:cs typeface="Calibri"/>
              </a:rPr>
              <a:t>Rilevamento parametri vitali tramite dispositivi hardware appositi e inserimento </a:t>
            </a:r>
            <a:r>
              <a:rPr lang="it-IT" u="sng" dirty="0">
                <a:latin typeface="Calibri"/>
                <a:cs typeface="Calibri"/>
              </a:rPr>
              <a:t>automatico</a:t>
            </a:r>
            <a:r>
              <a:rPr lang="it-IT" dirty="0">
                <a:latin typeface="Calibri"/>
                <a:cs typeface="Calibri"/>
              </a:rPr>
              <a:t> in cartella clinica elettronica e sull'app Tablete.</a:t>
            </a:r>
            <a:endParaRPr lang="it-IT" dirty="0"/>
          </a:p>
          <a:p>
            <a:pPr marL="0" indent="0" algn="just">
              <a:buNone/>
            </a:pPr>
            <a:endParaRPr lang="it-IT" dirty="0">
              <a:latin typeface="Calibri"/>
              <a:cs typeface="Calibri"/>
            </a:endParaRPr>
          </a:p>
        </p:txBody>
      </p:sp>
      <p:pic>
        <p:nvPicPr>
          <p:cNvPr id="5" name="Immagine 5">
            <a:extLst>
              <a:ext uri="{FF2B5EF4-FFF2-40B4-BE49-F238E27FC236}">
                <a16:creationId xmlns:a16="http://schemas.microsoft.com/office/drawing/2014/main" id="{1CE93212-2E48-261F-CB0C-9BE7638AD996}"/>
              </a:ext>
            </a:extLst>
          </p:cNvPr>
          <p:cNvPicPr>
            <a:picLocks noChangeAspect="1"/>
          </p:cNvPicPr>
          <p:nvPr/>
        </p:nvPicPr>
        <p:blipFill>
          <a:blip r:embed="rId3"/>
          <a:stretch>
            <a:fillRect/>
          </a:stretch>
        </p:blipFill>
        <p:spPr>
          <a:xfrm>
            <a:off x="931592" y="311552"/>
            <a:ext cx="2975100" cy="6549699"/>
          </a:xfrm>
          <a:prstGeom prst="rect">
            <a:avLst/>
          </a:prstGeom>
        </p:spPr>
      </p:pic>
    </p:spTree>
    <p:extLst>
      <p:ext uri="{BB962C8B-B14F-4D97-AF65-F5344CB8AC3E}">
        <p14:creationId xmlns:p14="http://schemas.microsoft.com/office/powerpoint/2010/main" val="3788382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85" name="Rectangle 84">
            <a:extLst>
              <a:ext uri="{FF2B5EF4-FFF2-40B4-BE49-F238E27FC236}">
                <a16:creationId xmlns:a16="http://schemas.microsoft.com/office/drawing/2014/main" id="{3EAA282C-D6AD-4614-A9F7-E9D8CDB6B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magine 15" descr="Immagine che contiene persona, interni, lavorando&#10;&#10;Descrizione generata automaticamente">
            <a:extLst>
              <a:ext uri="{FF2B5EF4-FFF2-40B4-BE49-F238E27FC236}">
                <a16:creationId xmlns:a16="http://schemas.microsoft.com/office/drawing/2014/main" id="{40C62241-0678-398A-C62B-792CB9048559}"/>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
        <p:nvSpPr>
          <p:cNvPr id="87" name="Rectangle 86">
            <a:extLst>
              <a:ext uri="{FF2B5EF4-FFF2-40B4-BE49-F238E27FC236}">
                <a16:creationId xmlns:a16="http://schemas.microsoft.com/office/drawing/2014/main" id="{85349CB8-0027-49D3-B09C-B3097EB0E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70A4AC5-9E92-DDCA-0E97-84125D8DE704}"/>
              </a:ext>
            </a:extLst>
          </p:cNvPr>
          <p:cNvSpPr>
            <a:spLocks noGrp="1"/>
          </p:cNvSpPr>
          <p:nvPr>
            <p:ph type="title"/>
          </p:nvPr>
        </p:nvSpPr>
        <p:spPr>
          <a:xfrm>
            <a:off x="848436" y="5284380"/>
            <a:ext cx="10495128" cy="775225"/>
          </a:xfrm>
        </p:spPr>
        <p:txBody>
          <a:bodyPr vert="horz" lIns="91440" tIns="45720" rIns="91440" bIns="45720" rtlCol="0" anchor="ctr">
            <a:normAutofit/>
          </a:bodyPr>
          <a:lstStyle/>
          <a:p>
            <a:pPr algn="ctr"/>
            <a:r>
              <a:rPr lang="en-US" sz="4000" i="0" kern="1200" cap="all" baseline="0" dirty="0">
                <a:latin typeface="Calibri"/>
                <a:cs typeface="Calibri"/>
              </a:rPr>
              <a:t>IL PROGETTO SMART RSA</a:t>
            </a:r>
          </a:p>
        </p:txBody>
      </p:sp>
      <p:cxnSp>
        <p:nvCxnSpPr>
          <p:cNvPr id="89" name="Straight Connector 88">
            <a:extLst>
              <a:ext uri="{FF2B5EF4-FFF2-40B4-BE49-F238E27FC236}">
                <a16:creationId xmlns:a16="http://schemas.microsoft.com/office/drawing/2014/main" id="{C4A330F7-C135-4887-BEB7-715897211F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B4BC022-2321-4FF2-BB92-B4B3F486CF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6E8991A-3FA3-406E-92A6-7021C64B8B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4486EB5-0FC0-4694-8A6B-5084CCDFFA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2A2150-2605-46B8-9C26-A96C0BB01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8" name="Immagine 17" descr="Immagine che contiene testo, clipart, segnale&#10;&#10;Descrizione generata automaticamente">
            <a:extLst>
              <a:ext uri="{FF2B5EF4-FFF2-40B4-BE49-F238E27FC236}">
                <a16:creationId xmlns:a16="http://schemas.microsoft.com/office/drawing/2014/main" id="{CA5B6EEB-34C4-D093-92AC-3E167C164C25}"/>
              </a:ext>
            </a:extLst>
          </p:cNvPr>
          <p:cNvPicPr>
            <a:picLocks noChangeAspect="1"/>
          </p:cNvPicPr>
          <p:nvPr/>
        </p:nvPicPr>
        <p:blipFill>
          <a:blip r:embed="rId3"/>
          <a:stretch>
            <a:fillRect/>
          </a:stretch>
        </p:blipFill>
        <p:spPr>
          <a:xfrm rot="-300000">
            <a:off x="6210461" y="1831137"/>
            <a:ext cx="601703" cy="194543"/>
          </a:xfrm>
          <a:prstGeom prst="rect">
            <a:avLst/>
          </a:prstGeom>
        </p:spPr>
      </p:pic>
    </p:spTree>
    <p:extLst>
      <p:ext uri="{BB962C8B-B14F-4D97-AF65-F5344CB8AC3E}">
        <p14:creationId xmlns:p14="http://schemas.microsoft.com/office/powerpoint/2010/main" val="242860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E042673-822C-46F2-A208-165D88D07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BEB57C-767A-46B2-9BA5-F4F819024B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3477A7-8AEF-46BF-AC02-D5FC1E680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18B765-6717-4B34-BFEF-724385420E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5F12F5-726F-4271-BC7E-64F830BADF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5DB7FB-9146-42E5-86F5-98E06A0DC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43000" y="533399"/>
            <a:ext cx="8279559" cy="1095565"/>
          </a:xfrm>
        </p:spPr>
        <p:txBody>
          <a:bodyPr vert="horz" lIns="91440" tIns="45720" rIns="91440" bIns="45720" rtlCol="0" anchor="ctr">
            <a:normAutofit/>
          </a:bodyPr>
          <a:lstStyle/>
          <a:p>
            <a:r>
              <a:rPr lang="en-US" i="0" dirty="0">
                <a:latin typeface="Calibri"/>
                <a:cs typeface="Calibri"/>
              </a:rPr>
              <a:t>TELEMONITORAGGIO</a:t>
            </a:r>
          </a:p>
        </p:txBody>
      </p:sp>
      <p:cxnSp>
        <p:nvCxnSpPr>
          <p:cNvPr id="26" name="Straight Connector 25">
            <a:extLst>
              <a:ext uri="{FF2B5EF4-FFF2-40B4-BE49-F238E27FC236}">
                <a16:creationId xmlns:a16="http://schemas.microsoft.com/office/drawing/2014/main" id="{D96FB07B-2FCF-46DD-933B-15CB99718E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7DFF92-8D88-9FEA-E819-10DD1E8E0EF5}"/>
              </a:ext>
            </a:extLst>
          </p:cNvPr>
          <p:cNvSpPr txBox="1"/>
          <p:nvPr/>
        </p:nvSpPr>
        <p:spPr>
          <a:xfrm>
            <a:off x="1143000" y="2416196"/>
            <a:ext cx="7492327" cy="3908405"/>
          </a:xfrm>
          <a:prstGeom prst="rect">
            <a:avLst/>
          </a:prstGeom>
        </p:spPr>
        <p:txBody>
          <a:bodyPr vert="horz" lIns="91440" tIns="45720" rIns="91440" bIns="45720" rtlCol="0" anchor="ctr">
            <a:normAutofit/>
          </a:bodyPr>
          <a:lstStyle/>
          <a:p>
            <a:pPr indent="-228600">
              <a:spcAft>
                <a:spcPts val="600"/>
              </a:spcAft>
              <a:buSzPct val="80000"/>
              <a:buFont typeface="Arial" panose="020B0604020202020204" pitchFamily="34" charset="0"/>
              <a:buChar char="•"/>
            </a:pPr>
            <a:r>
              <a:rPr lang="en-US">
                <a:solidFill>
                  <a:schemeClr val="tx2"/>
                </a:solidFill>
              </a:rPr>
              <a:t>Il telemonitoraggio permette in modo continuo il rilevamento e la trasmissione a distanza di parametri vitali e clinici, per mezzo di sensori che interagiscono con il paziente.</a:t>
            </a:r>
          </a:p>
          <a:p>
            <a:pPr indent="-228600">
              <a:spcAft>
                <a:spcPts val="600"/>
              </a:spcAft>
              <a:buSzPct val="80000"/>
              <a:buFont typeface="Arial" panose="020B0604020202020204" pitchFamily="34" charset="0"/>
              <a:buChar char="•"/>
            </a:pPr>
            <a:r>
              <a:rPr lang="en-US">
                <a:solidFill>
                  <a:schemeClr val="tx2"/>
                </a:solidFill>
              </a:rPr>
              <a:t>Grazie a dei </a:t>
            </a:r>
            <a:r>
              <a:rPr lang="en-US" b="1">
                <a:solidFill>
                  <a:schemeClr val="tx2"/>
                </a:solidFill>
              </a:rPr>
              <a:t>dispositivi di rilevamento dei parametri vitali </a:t>
            </a:r>
            <a:r>
              <a:rPr lang="en-US">
                <a:solidFill>
                  <a:schemeClr val="tx2"/>
                </a:solidFill>
              </a:rPr>
              <a:t>(temperatura corporea, pressione, saturazione, ECG, ecc.) estremamente maneggevoli, riusciamo ad inserire in cartella tutti i dati rilevati con un semplice click. </a:t>
            </a:r>
          </a:p>
          <a:p>
            <a:pPr indent="-228600">
              <a:spcAft>
                <a:spcPts val="600"/>
              </a:spcAft>
              <a:buSzPct val="80000"/>
              <a:buFont typeface="Arial" panose="020B0604020202020204" pitchFamily="34" charset="0"/>
              <a:buChar char="•"/>
            </a:pPr>
            <a:r>
              <a:rPr lang="en-US">
                <a:solidFill>
                  <a:schemeClr val="tx2"/>
                </a:solidFill>
              </a:rPr>
              <a:t>Infatti, tali dispositivi sono integrati con l’app Tablete e con la CCE. </a:t>
            </a:r>
          </a:p>
          <a:p>
            <a:pPr indent="-228600">
              <a:spcAft>
                <a:spcPts val="600"/>
              </a:spcAft>
              <a:buSzPct val="80000"/>
              <a:buFont typeface="Arial" panose="020B0604020202020204" pitchFamily="34" charset="0"/>
              <a:buChar char="•"/>
            </a:pPr>
            <a:r>
              <a:rPr lang="en-US">
                <a:solidFill>
                  <a:schemeClr val="tx2"/>
                </a:solidFill>
              </a:rPr>
              <a:t>Qualsiasi misurazione, che verrà effettuata sul paziente, comparirà automaticamente in cartella, sia lato app che lato server. </a:t>
            </a:r>
          </a:p>
        </p:txBody>
      </p:sp>
      <p:pic>
        <p:nvPicPr>
          <p:cNvPr id="5" name="Immagine 4" descr="Immagine che contiene elettronico&#10;&#10;Descrizione generata automaticamente">
            <a:extLst>
              <a:ext uri="{FF2B5EF4-FFF2-40B4-BE49-F238E27FC236}">
                <a16:creationId xmlns:a16="http://schemas.microsoft.com/office/drawing/2014/main" id="{49034395-4A14-B054-59C7-73678FC138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85" r="-1" b="-1"/>
          <a:stretch/>
        </p:blipFill>
        <p:spPr>
          <a:xfrm>
            <a:off x="9518582" y="2481692"/>
            <a:ext cx="1801769" cy="1764203"/>
          </a:xfrm>
          <a:prstGeom prst="rect">
            <a:avLst/>
          </a:prstGeom>
        </p:spPr>
      </p:pic>
      <p:pic>
        <p:nvPicPr>
          <p:cNvPr id="7" name="Elemento grafico 6">
            <a:extLst>
              <a:ext uri="{FF2B5EF4-FFF2-40B4-BE49-F238E27FC236}">
                <a16:creationId xmlns:a16="http://schemas.microsoft.com/office/drawing/2014/main" id="{EA3288D9-3A3E-968F-362F-531D8BA7AD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74530" y="5079024"/>
            <a:ext cx="2478266" cy="743479"/>
          </a:xfrm>
          <a:prstGeom prst="rect">
            <a:avLst/>
          </a:prstGeom>
        </p:spPr>
      </p:pic>
    </p:spTree>
    <p:extLst>
      <p:ext uri="{BB962C8B-B14F-4D97-AF65-F5344CB8AC3E}">
        <p14:creationId xmlns:p14="http://schemas.microsoft.com/office/powerpoint/2010/main" val="4055131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8576E04-BA34-4597-8F97-B162CC6EB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E042673-822C-46F2-A208-165D88D07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6BEB57C-767A-46B2-9BA5-F4F819024B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3477A7-8AEF-46BF-AC02-D5FC1E680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18B765-6717-4B34-BFEF-724385420E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5F12F5-726F-4271-BC7E-64F830BADF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5DB7FB-9146-42E5-86F5-98E06A0DC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43000" y="533399"/>
            <a:ext cx="8279559" cy="1095565"/>
          </a:xfrm>
        </p:spPr>
        <p:txBody>
          <a:bodyPr anchor="ctr">
            <a:normAutofit/>
          </a:bodyPr>
          <a:lstStyle/>
          <a:p>
            <a:r>
              <a:rPr lang="it-IT" i="0" dirty="0">
                <a:latin typeface="Calibri"/>
                <a:cs typeface="Calibri"/>
              </a:rPr>
              <a:t>TELEVISITA</a:t>
            </a:r>
          </a:p>
        </p:txBody>
      </p:sp>
      <p:cxnSp>
        <p:nvCxnSpPr>
          <p:cNvPr id="37" name="Straight Connector 36">
            <a:extLst>
              <a:ext uri="{FF2B5EF4-FFF2-40B4-BE49-F238E27FC236}">
                <a16:creationId xmlns:a16="http://schemas.microsoft.com/office/drawing/2014/main" id="{D96FB07B-2FCF-46DD-933B-15CB99718E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9">
            <a:extLst>
              <a:ext uri="{FF2B5EF4-FFF2-40B4-BE49-F238E27FC236}">
                <a16:creationId xmlns:a16="http://schemas.microsoft.com/office/drawing/2014/main" id="{99FE063C-5521-68CE-6269-04DED6E5A75E}"/>
              </a:ext>
            </a:extLst>
          </p:cNvPr>
          <p:cNvSpPr>
            <a:spLocks noGrp="1"/>
          </p:cNvSpPr>
          <p:nvPr>
            <p:ph idx="1"/>
          </p:nvPr>
        </p:nvSpPr>
        <p:spPr>
          <a:xfrm>
            <a:off x="1143000" y="2416196"/>
            <a:ext cx="7492327" cy="3908405"/>
          </a:xfrm>
        </p:spPr>
        <p:txBody>
          <a:bodyPr anchor="ctr">
            <a:normAutofit/>
          </a:bodyPr>
          <a:lstStyle/>
          <a:p>
            <a:pPr marL="0" indent="0">
              <a:lnSpc>
                <a:spcPct val="90000"/>
              </a:lnSpc>
              <a:buNone/>
            </a:pPr>
            <a:r>
              <a:rPr lang="it-IT" sz="2000">
                <a:latin typeface="Calibri" panose="020F0502020204030204" pitchFamily="34" charset="0"/>
                <a:cs typeface="Calibri" panose="020F0502020204030204" pitchFamily="34" charset="0"/>
              </a:rPr>
              <a:t>È un atto medico in cui il professionista interagisce a distanza in tempo reale con il paziente, anche con il supporto di un caregiver.</a:t>
            </a:r>
          </a:p>
          <a:p>
            <a:pPr marL="0" indent="0">
              <a:lnSpc>
                <a:spcPct val="90000"/>
              </a:lnSpc>
              <a:buNone/>
            </a:pPr>
            <a:r>
              <a:rPr lang="it-IT" sz="2000">
                <a:latin typeface="Calibri" panose="020F0502020204030204" pitchFamily="34" charset="0"/>
                <a:cs typeface="Calibri" panose="020F0502020204030204" pitchFamily="34" charset="0"/>
              </a:rPr>
              <a:t>Attraverso la nostra app per dispositivi mobili, i professionisti sanitari possono:</a:t>
            </a:r>
          </a:p>
          <a:p>
            <a:pPr>
              <a:lnSpc>
                <a:spcPct val="90000"/>
              </a:lnSpc>
            </a:pPr>
            <a:r>
              <a:rPr lang="it-IT" sz="2000">
                <a:latin typeface="Calibri" panose="020F0502020204030204" pitchFamily="34" charset="0"/>
                <a:cs typeface="Calibri" panose="020F0502020204030204" pitchFamily="34" charset="0"/>
              </a:rPr>
              <a:t>Effettuare videochiamate e comunicare con il paziente</a:t>
            </a:r>
          </a:p>
          <a:p>
            <a:pPr>
              <a:lnSpc>
                <a:spcPct val="90000"/>
              </a:lnSpc>
            </a:pPr>
            <a:r>
              <a:rPr lang="it-IT" sz="2000">
                <a:latin typeface="Calibri" panose="020F0502020204030204" pitchFamily="34" charset="0"/>
                <a:cs typeface="Calibri" panose="020F0502020204030204" pitchFamily="34" charset="0"/>
              </a:rPr>
              <a:t>Interagire con esso e/o con il suo caregiver</a:t>
            </a:r>
          </a:p>
          <a:p>
            <a:pPr>
              <a:lnSpc>
                <a:spcPct val="90000"/>
              </a:lnSpc>
            </a:pPr>
            <a:r>
              <a:rPr lang="it-IT" sz="2000">
                <a:latin typeface="Calibri" panose="020F0502020204030204" pitchFamily="34" charset="0"/>
                <a:cs typeface="Calibri" panose="020F0502020204030204" pitchFamily="34" charset="0"/>
              </a:rPr>
              <a:t>Analizzare il comportamento del paziente</a:t>
            </a:r>
          </a:p>
          <a:p>
            <a:pPr>
              <a:lnSpc>
                <a:spcPct val="90000"/>
              </a:lnSpc>
            </a:pPr>
            <a:r>
              <a:rPr lang="it-IT" sz="2000">
                <a:latin typeface="Calibri" panose="020F0502020204030204" pitchFamily="34" charset="0"/>
                <a:cs typeface="Calibri" panose="020F0502020204030204" pitchFamily="34" charset="0"/>
              </a:rPr>
              <a:t>Effettuare sedute psicologiche</a:t>
            </a:r>
          </a:p>
          <a:p>
            <a:pPr>
              <a:lnSpc>
                <a:spcPct val="90000"/>
              </a:lnSpc>
            </a:pPr>
            <a:r>
              <a:rPr lang="it-IT" sz="2000">
                <a:latin typeface="Calibri" panose="020F0502020204030204" pitchFamily="34" charset="0"/>
                <a:cs typeface="Calibri" panose="020F0502020204030204" pitchFamily="34" charset="0"/>
              </a:rPr>
              <a:t>Prescrivere farmaci e/o terapie</a:t>
            </a:r>
          </a:p>
          <a:p>
            <a:pPr>
              <a:lnSpc>
                <a:spcPct val="90000"/>
              </a:lnSpc>
            </a:pPr>
            <a:r>
              <a:rPr lang="it-IT" sz="2000">
                <a:latin typeface="Calibri" panose="020F0502020204030204" pitchFamily="34" charset="0"/>
                <a:cs typeface="Calibri" panose="020F0502020204030204" pitchFamily="34" charset="0"/>
              </a:rPr>
              <a:t>e molto altro ancora</a:t>
            </a:r>
            <a:endParaRPr lang="en-US" sz="2000">
              <a:latin typeface="Calibri" panose="020F0502020204030204" pitchFamily="34" charset="0"/>
              <a:cs typeface="Calibri" panose="020F0502020204030204" pitchFamily="34" charset="0"/>
            </a:endParaRPr>
          </a:p>
        </p:txBody>
      </p:sp>
      <p:pic>
        <p:nvPicPr>
          <p:cNvPr id="18" name="Immagine 17">
            <a:extLst>
              <a:ext uri="{FF2B5EF4-FFF2-40B4-BE49-F238E27FC236}">
                <a16:creationId xmlns:a16="http://schemas.microsoft.com/office/drawing/2014/main" id="{E85C1AB4-4CF7-2A9C-24A4-852A32A31CC9}"/>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9537365" y="2481692"/>
            <a:ext cx="1764203" cy="1764203"/>
          </a:xfrm>
          <a:prstGeom prst="rect">
            <a:avLst/>
          </a:prstGeom>
        </p:spPr>
      </p:pic>
      <p:pic>
        <p:nvPicPr>
          <p:cNvPr id="17" name="Immagine 16">
            <a:extLst>
              <a:ext uri="{FF2B5EF4-FFF2-40B4-BE49-F238E27FC236}">
                <a16:creationId xmlns:a16="http://schemas.microsoft.com/office/drawing/2014/main" id="{7AA9EEA2-FDFD-8C1C-2863-FDB2868ECB32}"/>
              </a:ext>
            </a:extLst>
          </p:cNvPr>
          <p:cNvPicPr>
            <a:picLocks noChangeAspect="1"/>
          </p:cNvPicPr>
          <p:nvPr/>
        </p:nvPicPr>
        <p:blipFill rotWithShape="1">
          <a:blip r:embed="rId3">
            <a:extLst>
              <a:ext uri="{28A0092B-C50C-407E-A947-70E740481C1C}">
                <a14:useLocalDpi xmlns:a14="http://schemas.microsoft.com/office/drawing/2010/main" val="0"/>
              </a:ext>
            </a:extLst>
          </a:blip>
          <a:srcRect l="17460" r="25829"/>
          <a:stretch/>
        </p:blipFill>
        <p:spPr>
          <a:xfrm>
            <a:off x="9531568" y="4568662"/>
            <a:ext cx="1764189" cy="1764203"/>
          </a:xfrm>
          <a:prstGeom prst="rect">
            <a:avLst/>
          </a:prstGeom>
        </p:spPr>
      </p:pic>
    </p:spTree>
    <p:extLst>
      <p:ext uri="{BB962C8B-B14F-4D97-AF65-F5344CB8AC3E}">
        <p14:creationId xmlns:p14="http://schemas.microsoft.com/office/powerpoint/2010/main" val="33420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anchor="ctr">
            <a:normAutofit/>
          </a:bodyPr>
          <a:lstStyle/>
          <a:p>
            <a:r>
              <a:rPr lang="it-IT" i="0" dirty="0">
                <a:latin typeface="Calibri"/>
                <a:cs typeface="Calibri"/>
              </a:rPr>
              <a:t>TELECONSULTO</a:t>
            </a:r>
          </a:p>
        </p:txBody>
      </p:sp>
      <p:cxnSp>
        <p:nvCxnSpPr>
          <p:cNvPr id="27" name="Straight Connector 26">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Segnaposto contenuto 15" descr="Immagine che contiene interni, persona, preparato&#10;&#10;Descrizione generata automaticamente">
            <a:extLst>
              <a:ext uri="{FF2B5EF4-FFF2-40B4-BE49-F238E27FC236}">
                <a16:creationId xmlns:a16="http://schemas.microsoft.com/office/drawing/2014/main" id="{FFE47DC9-A4F7-C6CA-4C3F-5F7743A8D2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5" r="26443"/>
          <a:stretch/>
        </p:blipFill>
        <p:spPr>
          <a:xfrm>
            <a:off x="8547609" y="2224565"/>
            <a:ext cx="2159060" cy="2114038"/>
          </a:xfrm>
          <a:prstGeom prst="rect">
            <a:avLst/>
          </a:prstGeom>
        </p:spPr>
      </p:pic>
      <p:cxnSp>
        <p:nvCxnSpPr>
          <p:cNvPr id="33" name="Straight Connector 32">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B25A22C0-F7E8-4E59-C49E-9A239E5396C4}"/>
              </a:ext>
            </a:extLst>
          </p:cNvPr>
          <p:cNvSpPr txBox="1"/>
          <p:nvPr/>
        </p:nvSpPr>
        <p:spPr>
          <a:xfrm>
            <a:off x="996182" y="2224565"/>
            <a:ext cx="5999703" cy="3046988"/>
          </a:xfrm>
          <a:prstGeom prst="rect">
            <a:avLst/>
          </a:prstGeom>
          <a:noFill/>
        </p:spPr>
        <p:txBody>
          <a:bodyPr wrap="square" rtlCol="0">
            <a:spAutoFit/>
          </a:bodyPr>
          <a:lstStyle/>
          <a:p>
            <a:pPr algn="just"/>
            <a:r>
              <a:rPr lang="it-IT" sz="2400" dirty="0">
                <a:latin typeface="Calibri" panose="020F0502020204030204" pitchFamily="34" charset="0"/>
                <a:cs typeface="Calibri" panose="020F0502020204030204" pitchFamily="34" charset="0"/>
              </a:rPr>
              <a:t>È un atto medico in cui il professionista interagisce a distanza con uno o più medici per dialogare, anche tramite una videochiamata, sulla situazione clinica di un paziente, basandosi primariamente sulla condivisione di tutti i dati clinici, i referti, le immagini, gli audio-video riguardanti il caso specifico. </a:t>
            </a:r>
          </a:p>
          <a:p>
            <a:pPr algn="just"/>
            <a:endParaRPr lang="it-IT" sz="2400" dirty="0">
              <a:latin typeface="Calibri" panose="020F0502020204030204" pitchFamily="34" charset="0"/>
              <a:cs typeface="Calibri" panose="020F0502020204030204" pitchFamily="34" charset="0"/>
            </a:endParaRPr>
          </a:p>
        </p:txBody>
      </p:sp>
      <p:pic>
        <p:nvPicPr>
          <p:cNvPr id="13" name="Immagine 12">
            <a:extLst>
              <a:ext uri="{FF2B5EF4-FFF2-40B4-BE49-F238E27FC236}">
                <a16:creationId xmlns:a16="http://schemas.microsoft.com/office/drawing/2014/main" id="{72319E46-0725-70C8-9B0F-70037EB823A6}"/>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8672547" y="4582488"/>
            <a:ext cx="1764203" cy="1764203"/>
          </a:xfrm>
          <a:prstGeom prst="rect">
            <a:avLst/>
          </a:prstGeom>
        </p:spPr>
      </p:pic>
    </p:spTree>
    <p:extLst>
      <p:ext uri="{BB962C8B-B14F-4D97-AF65-F5344CB8AC3E}">
        <p14:creationId xmlns:p14="http://schemas.microsoft.com/office/powerpoint/2010/main" val="245622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anchor="ctr">
            <a:normAutofit/>
          </a:bodyPr>
          <a:lstStyle/>
          <a:p>
            <a:r>
              <a:rPr lang="it-IT" i="0" dirty="0">
                <a:latin typeface="Calibri"/>
                <a:cs typeface="Calibri"/>
              </a:rPr>
              <a:t>TELEASSISTENZA</a:t>
            </a:r>
          </a:p>
        </p:txBody>
      </p:sp>
      <p:cxnSp>
        <p:nvCxnSpPr>
          <p:cNvPr id="27" name="Straight Connector 26">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asellaDiTesto 2">
            <a:extLst>
              <a:ext uri="{FF2B5EF4-FFF2-40B4-BE49-F238E27FC236}">
                <a16:creationId xmlns:a16="http://schemas.microsoft.com/office/drawing/2014/main" id="{A8F022DE-29A1-A108-753C-C8D1EBE72080}"/>
              </a:ext>
            </a:extLst>
          </p:cNvPr>
          <p:cNvSpPr txBox="1"/>
          <p:nvPr/>
        </p:nvSpPr>
        <p:spPr>
          <a:xfrm>
            <a:off x="1211943" y="2583543"/>
            <a:ext cx="5479143" cy="3170099"/>
          </a:xfrm>
          <a:prstGeom prst="rect">
            <a:avLst/>
          </a:prstGeom>
          <a:noFill/>
        </p:spPr>
        <p:txBody>
          <a:bodyPr wrap="square" rtlCol="0">
            <a:spAutoFit/>
          </a:bodyPr>
          <a:lstStyle/>
          <a:p>
            <a:pPr algn="just"/>
            <a:r>
              <a:rPr lang="it-IT" sz="2000" dirty="0">
                <a:latin typeface="Calibri" panose="020F0502020204030204" pitchFamily="34" charset="0"/>
                <a:cs typeface="Calibri" panose="020F0502020204030204" pitchFamily="34" charset="0"/>
              </a:rPr>
              <a:t>È un atto professionale di pertinenza del professionista sanitario e si basa sull'interazione a distanza tra professionista e paziente/ caregiver per mezzo di una videochiamata, alla quale si può all'occorrenza aggiungere la condivisione di dati, referti o immagini. </a:t>
            </a:r>
          </a:p>
          <a:p>
            <a:pPr algn="just"/>
            <a:r>
              <a:rPr lang="it-IT" sz="2000" dirty="0">
                <a:latin typeface="Calibri" panose="020F0502020204030204" pitchFamily="34" charset="0"/>
                <a:cs typeface="Calibri" panose="020F0502020204030204" pitchFamily="34" charset="0"/>
              </a:rPr>
              <a:t>Lo scopo è di agevolare il corretto svolgimento di attività assistenziali, eseguibili prevalentemente a domicilio.</a:t>
            </a:r>
          </a:p>
          <a:p>
            <a:pPr algn="just"/>
            <a:endParaRPr lang="it-IT" sz="2000" dirty="0">
              <a:latin typeface="Calibri" panose="020F0502020204030204" pitchFamily="34" charset="0"/>
              <a:cs typeface="Calibri" panose="020F0502020204030204" pitchFamily="34" charset="0"/>
            </a:endParaRPr>
          </a:p>
        </p:txBody>
      </p:sp>
      <p:pic>
        <p:nvPicPr>
          <p:cNvPr id="5" name="Immagine 4" descr="Immagine che contiene testo, persona, interni, cornice&#10;&#10;Descrizione generata automaticamente">
            <a:extLst>
              <a:ext uri="{FF2B5EF4-FFF2-40B4-BE49-F238E27FC236}">
                <a16:creationId xmlns:a16="http://schemas.microsoft.com/office/drawing/2014/main" id="{24577F9C-AA9E-9DA4-8F3C-969F32695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566" y="2654902"/>
            <a:ext cx="4651846" cy="3101230"/>
          </a:xfrm>
          <a:prstGeom prst="rect">
            <a:avLst/>
          </a:prstGeom>
        </p:spPr>
      </p:pic>
    </p:spTree>
    <p:extLst>
      <p:ext uri="{BB962C8B-B14F-4D97-AF65-F5344CB8AC3E}">
        <p14:creationId xmlns:p14="http://schemas.microsoft.com/office/powerpoint/2010/main" val="3067312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0E2BF3-54CF-9D06-A735-8EC1BC087B01}"/>
              </a:ext>
            </a:extLst>
          </p:cNvPr>
          <p:cNvSpPr>
            <a:spLocks noGrp="1"/>
          </p:cNvSpPr>
          <p:nvPr>
            <p:ph type="title"/>
          </p:nvPr>
        </p:nvSpPr>
        <p:spPr/>
        <p:txBody>
          <a:bodyPr/>
          <a:lstStyle/>
          <a:p>
            <a:r>
              <a:rPr lang="it-IT" i="0">
                <a:latin typeface="Calibri"/>
                <a:cs typeface="Calibri"/>
              </a:rPr>
              <a:t>Il progetto </a:t>
            </a:r>
          </a:p>
        </p:txBody>
      </p:sp>
      <p:sp>
        <p:nvSpPr>
          <p:cNvPr id="3" name="Segnaposto contenuto 2">
            <a:extLst>
              <a:ext uri="{FF2B5EF4-FFF2-40B4-BE49-F238E27FC236}">
                <a16:creationId xmlns:a16="http://schemas.microsoft.com/office/drawing/2014/main" id="{F51F18F3-1D3A-3840-BEAE-800D599B8F6A}"/>
              </a:ext>
            </a:extLst>
          </p:cNvPr>
          <p:cNvSpPr>
            <a:spLocks noGrp="1"/>
          </p:cNvSpPr>
          <p:nvPr>
            <p:ph idx="1"/>
          </p:nvPr>
        </p:nvSpPr>
        <p:spPr/>
        <p:txBody>
          <a:bodyPr vert="horz" lIns="91440" tIns="45720" rIns="91440" bIns="45720" rtlCol="0" anchor="t">
            <a:normAutofit/>
          </a:bodyPr>
          <a:lstStyle/>
          <a:p>
            <a:pPr marL="0" indent="0" algn="just">
              <a:buNone/>
            </a:pPr>
            <a:r>
              <a:rPr lang="it-IT" dirty="0">
                <a:solidFill>
                  <a:schemeClr val="tx1"/>
                </a:solidFill>
                <a:latin typeface="Calibri"/>
                <a:ea typeface="+mn-lt"/>
                <a:cs typeface="+mn-lt"/>
              </a:rPr>
              <a:t>Nel 2007 viene avviato il “Progetto TaleteWeb” che si sviluppa e consolida a partire dal 2010. Gli ultimi 10 anni ci hanno impegnati nel complesso settore delle tecnologie IT, integrando competenze e tecnologia in un unico sistema: “</a:t>
            </a:r>
            <a:r>
              <a:rPr lang="it-IT" u="sng" dirty="0">
                <a:solidFill>
                  <a:schemeClr val="tx1"/>
                </a:solidFill>
                <a:latin typeface="Calibri"/>
                <a:ea typeface="+mn-lt"/>
                <a:cs typeface="+mn-lt"/>
                <a:hlinkClick r:id="rId2">
                  <a:extLst>
                    <a:ext uri="{A12FA001-AC4F-418D-AE19-62706E023703}">
                      <ahyp:hlinkClr xmlns:ahyp="http://schemas.microsoft.com/office/drawing/2018/hyperlinkcolor" val="tx"/>
                    </a:ext>
                  </a:extLst>
                </a:hlinkClick>
              </a:rPr>
              <a:t>la piattaforma TaleteWeb</a:t>
            </a:r>
            <a:r>
              <a:rPr lang="it-IT" dirty="0">
                <a:solidFill>
                  <a:schemeClr val="tx1"/>
                </a:solidFill>
                <a:latin typeface="Calibri"/>
                <a:ea typeface="+mn-lt"/>
                <a:cs typeface="+mn-lt"/>
              </a:rPr>
              <a:t>”.</a:t>
            </a:r>
            <a:endParaRPr lang="it-IT" dirty="0"/>
          </a:p>
          <a:p>
            <a:pPr marL="0" indent="0" algn="just">
              <a:buNone/>
            </a:pPr>
            <a:r>
              <a:rPr lang="it-IT" dirty="0">
                <a:solidFill>
                  <a:schemeClr val="tx1"/>
                </a:solidFill>
                <a:latin typeface="Calibri"/>
                <a:ea typeface="+mn-lt"/>
                <a:cs typeface="+mn-lt"/>
              </a:rPr>
              <a:t>TaleteWeb è strutturato principalmente secondo due linee di prodotto: la prima ospita applicazioni per la gestione integrata dei processi di governo clinico (Qualità, Rischio Clinico, Sorveglianza Sanitaria, Contenzioso e Sinistri, ecc.) e, in particolare, per la sicurezza e la qualità delle cure; la seconda mette a disposizione applicazioni per la completa gestione dei dati clinici del paziente (Cartella Clinica Elettronica).</a:t>
            </a:r>
            <a:endParaRPr lang="it-IT" dirty="0">
              <a:solidFill>
                <a:schemeClr val="tx1"/>
              </a:solidFill>
              <a:latin typeface="Calibri"/>
              <a:cs typeface="Calibri"/>
            </a:endParaRPr>
          </a:p>
        </p:txBody>
      </p:sp>
      <p:pic>
        <p:nvPicPr>
          <p:cNvPr id="4" name="Immagine 4">
            <a:extLst>
              <a:ext uri="{FF2B5EF4-FFF2-40B4-BE49-F238E27FC236}">
                <a16:creationId xmlns:a16="http://schemas.microsoft.com/office/drawing/2014/main" id="{2877A81E-2A5E-C877-29CD-DF11460038E1}"/>
              </a:ext>
            </a:extLst>
          </p:cNvPr>
          <p:cNvPicPr>
            <a:picLocks noChangeAspect="1"/>
          </p:cNvPicPr>
          <p:nvPr/>
        </p:nvPicPr>
        <p:blipFill>
          <a:blip r:embed="rId3"/>
          <a:stretch>
            <a:fillRect/>
          </a:stretch>
        </p:blipFill>
        <p:spPr>
          <a:xfrm>
            <a:off x="4436853" y="659633"/>
            <a:ext cx="3533954" cy="1052997"/>
          </a:xfrm>
          <a:prstGeom prst="rect">
            <a:avLst/>
          </a:prstGeom>
        </p:spPr>
      </p:pic>
    </p:spTree>
    <p:extLst>
      <p:ext uri="{BB962C8B-B14F-4D97-AF65-F5344CB8AC3E}">
        <p14:creationId xmlns:p14="http://schemas.microsoft.com/office/powerpoint/2010/main" val="2721305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010D21-A6D3-E10F-AEED-977C90B81591}"/>
              </a:ext>
            </a:extLst>
          </p:cNvPr>
          <p:cNvSpPr>
            <a:spLocks noGrp="1"/>
          </p:cNvSpPr>
          <p:nvPr>
            <p:ph type="title"/>
          </p:nvPr>
        </p:nvSpPr>
        <p:spPr/>
        <p:txBody>
          <a:bodyPr/>
          <a:lstStyle/>
          <a:p>
            <a:r>
              <a:rPr lang="it-IT" i="0"/>
              <a:t>La semplicità di </a:t>
            </a:r>
          </a:p>
        </p:txBody>
      </p:sp>
      <p:sp>
        <p:nvSpPr>
          <p:cNvPr id="3" name="Segnaposto contenuto 2">
            <a:extLst>
              <a:ext uri="{FF2B5EF4-FFF2-40B4-BE49-F238E27FC236}">
                <a16:creationId xmlns:a16="http://schemas.microsoft.com/office/drawing/2014/main" id="{41F992B5-48BD-C776-1939-7143CBDA8D5A}"/>
              </a:ext>
            </a:extLst>
          </p:cNvPr>
          <p:cNvSpPr>
            <a:spLocks noGrp="1"/>
          </p:cNvSpPr>
          <p:nvPr>
            <p:ph idx="1"/>
          </p:nvPr>
        </p:nvSpPr>
        <p:spPr/>
        <p:txBody>
          <a:bodyPr vert="horz" lIns="91440" tIns="45720" rIns="91440" bIns="45720" rtlCol="0" anchor="t">
            <a:normAutofit/>
          </a:bodyPr>
          <a:lstStyle/>
          <a:p>
            <a:pPr marL="0" indent="0" algn="just">
              <a:buNone/>
            </a:pPr>
            <a:r>
              <a:rPr lang="it-IT">
                <a:solidFill>
                  <a:schemeClr val="tx1"/>
                </a:solidFill>
                <a:latin typeface="Calibri"/>
                <a:ea typeface="+mn-lt"/>
                <a:cs typeface="+mn-lt"/>
              </a:rPr>
              <a:t>Uno dei più importanti punti di forza del sistema informatico </a:t>
            </a:r>
            <a:r>
              <a:rPr lang="it-IT" err="1">
                <a:solidFill>
                  <a:schemeClr val="tx1"/>
                </a:solidFill>
                <a:latin typeface="Calibri"/>
                <a:ea typeface="+mn-lt"/>
                <a:cs typeface="+mn-lt"/>
              </a:rPr>
              <a:t>TaleteWeb</a:t>
            </a:r>
            <a:r>
              <a:rPr lang="it-IT">
                <a:solidFill>
                  <a:schemeClr val="tx1"/>
                </a:solidFill>
                <a:latin typeface="Calibri"/>
                <a:ea typeface="+mn-lt"/>
                <a:cs typeface="+mn-lt"/>
              </a:rPr>
              <a:t> è la messa a disposizione di applicazioni trasversali estremamente efficaci per la gestione della comunicazione interna, della documentazione a supporto dei vari processi, dell’organizzazione e dei processi decisionali. </a:t>
            </a:r>
            <a:endParaRPr lang="it-IT"/>
          </a:p>
          <a:p>
            <a:pPr marL="0" indent="0" algn="just">
              <a:buNone/>
            </a:pPr>
            <a:r>
              <a:rPr lang="it-IT">
                <a:solidFill>
                  <a:schemeClr val="tx1"/>
                </a:solidFill>
                <a:latin typeface="Calibri"/>
                <a:ea typeface="+mn-lt"/>
                <a:cs typeface="+mn-lt"/>
              </a:rPr>
              <a:t>La nostra politica è quella di fornire prodotti con un’interfaccia utente semplice e amichevole, soprattutto per l’utenza dei reparti ospedalieri (medici, infermieri, ecc.) che necessita di strumenti informatici che ne facilitino l’operatività quotidiana e forniscano un reale valore aggiunto.</a:t>
            </a:r>
            <a:endParaRPr lang="it-IT">
              <a:solidFill>
                <a:schemeClr val="tx1"/>
              </a:solidFill>
              <a:latin typeface="Calibri"/>
              <a:cs typeface="Calibri"/>
            </a:endParaRPr>
          </a:p>
        </p:txBody>
      </p:sp>
      <p:pic>
        <p:nvPicPr>
          <p:cNvPr id="5" name="Immagine 4" descr="Immagine che contiene testo, clipart, segnale&#10;&#10;Descrizione generata automaticamente">
            <a:extLst>
              <a:ext uri="{FF2B5EF4-FFF2-40B4-BE49-F238E27FC236}">
                <a16:creationId xmlns:a16="http://schemas.microsoft.com/office/drawing/2014/main" id="{BAF903AA-28C2-F445-DE35-40605C8291B5}"/>
              </a:ext>
            </a:extLst>
          </p:cNvPr>
          <p:cNvPicPr>
            <a:picLocks noChangeAspect="1"/>
          </p:cNvPicPr>
          <p:nvPr/>
        </p:nvPicPr>
        <p:blipFill>
          <a:blip r:embed="rId2"/>
          <a:stretch>
            <a:fillRect/>
          </a:stretch>
        </p:blipFill>
        <p:spPr>
          <a:xfrm>
            <a:off x="6406551" y="659633"/>
            <a:ext cx="3533954" cy="1052997"/>
          </a:xfrm>
          <a:prstGeom prst="rect">
            <a:avLst/>
          </a:prstGeom>
        </p:spPr>
      </p:pic>
    </p:spTree>
    <p:extLst>
      <p:ext uri="{BB962C8B-B14F-4D97-AF65-F5344CB8AC3E}">
        <p14:creationId xmlns:p14="http://schemas.microsoft.com/office/powerpoint/2010/main" val="416812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3E8D3B4-EC09-AC05-0D6E-C722CB7DBC93}"/>
              </a:ext>
            </a:extLst>
          </p:cNvPr>
          <p:cNvSpPr>
            <a:spLocks noGrp="1"/>
          </p:cNvSpPr>
          <p:nvPr>
            <p:ph type="title"/>
          </p:nvPr>
        </p:nvSpPr>
        <p:spPr>
          <a:xfrm>
            <a:off x="1129553" y="511309"/>
            <a:ext cx="9577116" cy="1221957"/>
          </a:xfrm>
        </p:spPr>
        <p:txBody>
          <a:bodyPr anchor="ctr">
            <a:normAutofit/>
          </a:bodyPr>
          <a:lstStyle/>
          <a:p>
            <a:r>
              <a:rPr lang="it-IT" i="0">
                <a:solidFill>
                  <a:schemeClr val="tx1"/>
                </a:solidFill>
                <a:latin typeface="Calibri"/>
                <a:cs typeface="Calibri"/>
              </a:rPr>
              <a:t>Cosa contraddistingue </a:t>
            </a:r>
            <a:r>
              <a:rPr lang="it-IT" i="0" err="1">
                <a:solidFill>
                  <a:schemeClr val="tx1"/>
                </a:solidFill>
                <a:latin typeface="Calibri"/>
                <a:cs typeface="Calibri"/>
              </a:rPr>
              <a:t>taleteweb</a:t>
            </a:r>
          </a:p>
        </p:txBody>
      </p:sp>
      <p:cxnSp>
        <p:nvCxnSpPr>
          <p:cNvPr id="13" name="Straight Connector 12">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CDFE04B6-7C5D-DFF9-F6D4-2FB1B24C913D}"/>
              </a:ext>
            </a:extLst>
          </p:cNvPr>
          <p:cNvSpPr>
            <a:spLocks noGrp="1"/>
          </p:cNvSpPr>
          <p:nvPr>
            <p:ph idx="1"/>
          </p:nvPr>
        </p:nvSpPr>
        <p:spPr>
          <a:xfrm>
            <a:off x="1129553" y="2420471"/>
            <a:ext cx="5479065" cy="3884410"/>
          </a:xfrm>
        </p:spPr>
        <p:txBody>
          <a:bodyPr vert="horz" lIns="91440" tIns="45720" rIns="91440" bIns="45720" rtlCol="0" anchor="ctr">
            <a:normAutofit lnSpcReduction="10000"/>
          </a:bodyPr>
          <a:lstStyle/>
          <a:p>
            <a:pPr marL="342900" indent="-342900" algn="just"/>
            <a:r>
              <a:rPr lang="it-IT" dirty="0">
                <a:solidFill>
                  <a:schemeClr val="tx1"/>
                </a:solidFill>
                <a:latin typeface="Calibri"/>
                <a:ea typeface="+mn-lt"/>
                <a:cs typeface="+mn-lt"/>
              </a:rPr>
              <a:t>Soluzioni informatiche fornite già configurate in funzione degli standard imposti dal quadro normativo cogente </a:t>
            </a:r>
            <a:endParaRPr lang="it-IT" dirty="0">
              <a:solidFill>
                <a:schemeClr val="tx1"/>
              </a:solidFill>
            </a:endParaRPr>
          </a:p>
          <a:p>
            <a:pPr marL="342900" indent="-342900" algn="just"/>
            <a:r>
              <a:rPr lang="it-IT" dirty="0">
                <a:solidFill>
                  <a:schemeClr val="tx1"/>
                </a:solidFill>
                <a:latin typeface="Calibri"/>
                <a:ea typeface="+mn-lt"/>
                <a:cs typeface="+mn-lt"/>
              </a:rPr>
              <a:t>Possibilità di personalizzazioni e verticalizzazioni direttamente da parte degli amministratori di sistema e dagli utenti master, anche privi di competenze informatiche specifiche</a:t>
            </a:r>
            <a:endParaRPr lang="it-IT" dirty="0">
              <a:solidFill>
                <a:schemeClr val="tx1"/>
              </a:solidFill>
              <a:latin typeface="Calibri"/>
              <a:ea typeface="+mn-lt"/>
              <a:cs typeface="Calibri"/>
            </a:endParaRPr>
          </a:p>
          <a:p>
            <a:pPr marL="342900" indent="-342900" algn="just"/>
            <a:r>
              <a:rPr lang="it-IT" dirty="0">
                <a:solidFill>
                  <a:schemeClr val="tx1"/>
                </a:solidFill>
                <a:latin typeface="Calibri"/>
                <a:ea typeface="+mn-lt"/>
                <a:cs typeface="Calibri"/>
              </a:rPr>
              <a:t>Integrazione</a:t>
            </a:r>
            <a:r>
              <a:rPr lang="it-IT" dirty="0">
                <a:solidFill>
                  <a:schemeClr val="tx1"/>
                </a:solidFill>
                <a:latin typeface="Calibri"/>
                <a:cs typeface="Calibri"/>
              </a:rPr>
              <a:t> in modalità nativa con l'app mobile Tablete</a:t>
            </a:r>
          </a:p>
        </p:txBody>
      </p:sp>
      <p:pic>
        <p:nvPicPr>
          <p:cNvPr id="4" name="Immagine 4">
            <a:extLst>
              <a:ext uri="{FF2B5EF4-FFF2-40B4-BE49-F238E27FC236}">
                <a16:creationId xmlns:a16="http://schemas.microsoft.com/office/drawing/2014/main" id="{0E2FAEA9-5F24-CDB4-7290-8DD08F4E77CC}"/>
              </a:ext>
            </a:extLst>
          </p:cNvPr>
          <p:cNvPicPr>
            <a:picLocks noChangeAspect="1"/>
          </p:cNvPicPr>
          <p:nvPr/>
        </p:nvPicPr>
        <p:blipFill rotWithShape="1">
          <a:blip r:embed="rId2"/>
          <a:srcRect l="9959" r="1443" b="-1"/>
          <a:stretch/>
        </p:blipFill>
        <p:spPr>
          <a:xfrm>
            <a:off x="7225552" y="1995117"/>
            <a:ext cx="4966447" cy="4862884"/>
          </a:xfrm>
          <a:prstGeom prst="rect">
            <a:avLst/>
          </a:prstGeom>
        </p:spPr>
      </p:pic>
      <p:cxnSp>
        <p:nvCxnSpPr>
          <p:cNvPr id="19" name="Straight Connector 18">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085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4" descr="Immagine che contiene persona, sedendo, interni, portatile&#10;&#10;Descrizione generata automaticamente">
            <a:extLst>
              <a:ext uri="{FF2B5EF4-FFF2-40B4-BE49-F238E27FC236}">
                <a16:creationId xmlns:a16="http://schemas.microsoft.com/office/drawing/2014/main" id="{633B0BBB-BAB2-626A-0451-E7FAB72DC351}"/>
              </a:ext>
            </a:extLst>
          </p:cNvPr>
          <p:cNvPicPr>
            <a:picLocks noChangeAspect="1"/>
          </p:cNvPicPr>
          <p:nvPr/>
        </p:nvPicPr>
        <p:blipFill rotWithShape="1">
          <a:blip r:embed="rId2"/>
          <a:srcRect t="17586" b="22019"/>
          <a:stretch/>
        </p:blipFill>
        <p:spPr>
          <a:xfrm>
            <a:off x="0" y="0"/>
            <a:ext cx="12192031" cy="4915066"/>
          </a:xfrm>
          <a:prstGeom prst="rect">
            <a:avLst/>
          </a:prstGeom>
        </p:spPr>
      </p:pic>
      <p:sp>
        <p:nvSpPr>
          <p:cNvPr id="44" name="Rectangle 43">
            <a:extLst>
              <a:ext uri="{FF2B5EF4-FFF2-40B4-BE49-F238E27FC236}">
                <a16:creationId xmlns:a16="http://schemas.microsoft.com/office/drawing/2014/main" id="{0B4FB531-34DA-4777-9BD5-5B885DC3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15076"/>
            <a:ext cx="12188952" cy="1942924"/>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ctrTitle"/>
          </p:nvPr>
        </p:nvSpPr>
        <p:spPr>
          <a:xfrm>
            <a:off x="700659" y="5120638"/>
            <a:ext cx="7137263" cy="1280161"/>
          </a:xfrm>
        </p:spPr>
        <p:txBody>
          <a:bodyPr anchor="ctr">
            <a:normAutofit/>
          </a:bodyPr>
          <a:lstStyle/>
          <a:p>
            <a:r>
              <a:rPr lang="de-DE" sz="4800" dirty="0" err="1">
                <a:solidFill>
                  <a:srgbClr val="FFFFFF"/>
                </a:solidFill>
                <a:latin typeface="Calibri"/>
                <a:cs typeface="Calibri Light"/>
              </a:rPr>
              <a:t>TaleteWeb</a:t>
            </a:r>
            <a:endParaRPr lang="de-DE" sz="4800" dirty="0">
              <a:solidFill>
                <a:srgbClr val="FFFFFF"/>
              </a:solidFill>
              <a:latin typeface="Calibri"/>
            </a:endParaRPr>
          </a:p>
        </p:txBody>
      </p:sp>
      <p:sp>
        <p:nvSpPr>
          <p:cNvPr id="3" name="Sottotitolo 2"/>
          <p:cNvSpPr>
            <a:spLocks noGrp="1"/>
          </p:cNvSpPr>
          <p:nvPr>
            <p:ph type="subTitle" idx="1"/>
          </p:nvPr>
        </p:nvSpPr>
        <p:spPr>
          <a:xfrm>
            <a:off x="8537074" y="5074920"/>
            <a:ext cx="3073745" cy="1280160"/>
          </a:xfrm>
        </p:spPr>
        <p:txBody>
          <a:bodyPr anchor="ctr">
            <a:normAutofit/>
          </a:bodyPr>
          <a:lstStyle/>
          <a:p>
            <a:r>
              <a:rPr lang="de-DE" sz="1500" dirty="0" err="1">
                <a:solidFill>
                  <a:srgbClr val="FFFFFF"/>
                </a:solidFill>
              </a:rPr>
              <a:t>un</a:t>
            </a:r>
            <a:r>
              <a:rPr lang="de-DE" sz="1500" dirty="0">
                <a:solidFill>
                  <a:srgbClr val="FFFFFF"/>
                </a:solidFill>
              </a:rPr>
              <a:t> </a:t>
            </a:r>
            <a:r>
              <a:rPr lang="de-DE" sz="1500" dirty="0" err="1">
                <a:solidFill>
                  <a:srgbClr val="FFFFFF"/>
                </a:solidFill>
              </a:rPr>
              <a:t>nuovo</a:t>
            </a:r>
            <a:r>
              <a:rPr lang="de-DE" sz="1500" dirty="0">
                <a:solidFill>
                  <a:srgbClr val="FFFFFF"/>
                </a:solidFill>
              </a:rPr>
              <a:t> </a:t>
            </a:r>
            <a:r>
              <a:rPr lang="de-DE" sz="1500" dirty="0" err="1">
                <a:solidFill>
                  <a:srgbClr val="FFFFFF"/>
                </a:solidFill>
              </a:rPr>
              <a:t>livello</a:t>
            </a:r>
            <a:r>
              <a:rPr lang="de-DE" sz="1500" dirty="0">
                <a:solidFill>
                  <a:srgbClr val="FFFFFF"/>
                </a:solidFill>
              </a:rPr>
              <a:t> di </a:t>
            </a:r>
            <a:r>
              <a:rPr lang="de-DE" sz="1500" dirty="0" err="1">
                <a:solidFill>
                  <a:srgbClr val="FFFFFF"/>
                </a:solidFill>
              </a:rPr>
              <a:t>assistenza</a:t>
            </a:r>
            <a:endParaRPr lang="de-DE" sz="1500" dirty="0">
              <a:solidFill>
                <a:srgbClr val="FFFFFF"/>
              </a:solidFill>
            </a:endParaRPr>
          </a:p>
        </p:txBody>
      </p:sp>
      <p:cxnSp>
        <p:nvCxnSpPr>
          <p:cNvPr id="46" name="Straight Connector 45">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8407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Mani che toccano un cellulare">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6096000" y="581789"/>
            <a:ext cx="4572481" cy="4779015"/>
          </a:xfrm>
        </p:spPr>
      </p:pic>
      <p:sp>
        <p:nvSpPr>
          <p:cNvPr id="4" name="Segnaposto contenuto 3">
            <a:extLst>
              <a:ext uri="{FF2B5EF4-FFF2-40B4-BE49-F238E27FC236}">
                <a16:creationId xmlns:a16="http://schemas.microsoft.com/office/drawing/2014/main" id="{D355C61F-C8F1-4977-8E1F-F16C0D9EA88C}"/>
              </a:ext>
            </a:extLst>
          </p:cNvPr>
          <p:cNvSpPr>
            <a:spLocks noGrp="1"/>
          </p:cNvSpPr>
          <p:nvPr>
            <p:ph sz="half" idx="1"/>
          </p:nvPr>
        </p:nvSpPr>
        <p:spPr>
          <a:xfrm>
            <a:off x="1668173" y="876346"/>
            <a:ext cx="4104431" cy="4993597"/>
          </a:xfrm>
        </p:spPr>
        <p:txBody>
          <a:bodyPr rtlCol="0"/>
          <a:lstStyle/>
          <a:p>
            <a:pPr marL="0" indent="0">
              <a:lnSpc>
                <a:spcPct val="100000"/>
              </a:lnSpc>
              <a:spcBef>
                <a:spcPts val="503"/>
              </a:spcBef>
              <a:buNone/>
            </a:pPr>
            <a:r>
              <a:rPr lang="it-IT" sz="1089" b="1" spc="-26" dirty="0">
                <a:solidFill>
                  <a:srgbClr val="2566FF"/>
                </a:solidFill>
                <a:latin typeface="Arial" panose="020B0604020202020204" pitchFamily="34" charset="0"/>
                <a:cs typeface="Arial" panose="020B0604020202020204" pitchFamily="34" charset="0"/>
              </a:rPr>
              <a:t>Genesi</a:t>
            </a:r>
          </a:p>
          <a:p>
            <a:pPr marL="0" indent="0">
              <a:lnSpc>
                <a:spcPct val="100000"/>
              </a:lnSpc>
              <a:spcBef>
                <a:spcPts val="503"/>
              </a:spcBef>
              <a:buNone/>
            </a:pPr>
            <a:r>
              <a:rPr lang="it-IT" sz="1089" spc="37" dirty="0">
                <a:solidFill>
                  <a:srgbClr val="1B121B"/>
                </a:solidFill>
                <a:latin typeface="Arial" panose="020B0604020202020204" pitchFamily="34" charset="0"/>
                <a:cs typeface="Arial" panose="020B0604020202020204" pitchFamily="34" charset="0"/>
              </a:rPr>
              <a:t>Equipe </a:t>
            </a:r>
            <a:r>
              <a:rPr lang="it-IT" sz="1089" spc="-11" dirty="0">
                <a:solidFill>
                  <a:srgbClr val="1B121B"/>
                </a:solidFill>
                <a:latin typeface="Arial" panose="020B0604020202020204" pitchFamily="34" charset="0"/>
                <a:cs typeface="Arial" panose="020B0604020202020204" pitchFamily="34" charset="0"/>
              </a:rPr>
              <a:t>s.r.l. </a:t>
            </a:r>
            <a:r>
              <a:rPr lang="it-IT" sz="1089" spc="37" dirty="0">
                <a:solidFill>
                  <a:srgbClr val="1B121B"/>
                </a:solidFill>
                <a:latin typeface="Arial" panose="020B0604020202020204" pitchFamily="34" charset="0"/>
                <a:cs typeface="Arial" panose="020B0604020202020204" pitchFamily="34" charset="0"/>
              </a:rPr>
              <a:t>viene </a:t>
            </a:r>
            <a:r>
              <a:rPr lang="it-IT" sz="1089" spc="135" dirty="0">
                <a:solidFill>
                  <a:srgbClr val="1B121B"/>
                </a:solidFill>
                <a:latin typeface="Arial" panose="020B0604020202020204" pitchFamily="34" charset="0"/>
                <a:cs typeface="Arial" panose="020B0604020202020204" pitchFamily="34" charset="0"/>
              </a:rPr>
              <a:t>fondata </a:t>
            </a:r>
            <a:r>
              <a:rPr lang="it-IT" sz="1089" spc="56" dirty="0">
                <a:solidFill>
                  <a:srgbClr val="1B121B"/>
                </a:solidFill>
                <a:latin typeface="Arial" panose="020B0604020202020204" pitchFamily="34" charset="0"/>
                <a:cs typeface="Arial" panose="020B0604020202020204" pitchFamily="34" charset="0"/>
              </a:rPr>
              <a:t>nel 1991, in Ancona,   </a:t>
            </a:r>
            <a:r>
              <a:rPr lang="it-IT" sz="1089" spc="75" dirty="0">
                <a:solidFill>
                  <a:srgbClr val="1B121B"/>
                </a:solidFill>
                <a:latin typeface="Arial" panose="020B0604020202020204" pitchFamily="34" charset="0"/>
                <a:cs typeface="Arial" panose="020B0604020202020204" pitchFamily="34" charset="0"/>
              </a:rPr>
              <a:t>dall’ingegnere </a:t>
            </a:r>
            <a:r>
              <a:rPr lang="it-IT" sz="1089" spc="-469" dirty="0">
                <a:solidFill>
                  <a:srgbClr val="1B121B"/>
                </a:solidFill>
                <a:latin typeface="Arial" panose="020B0604020202020204" pitchFamily="34" charset="0"/>
                <a:cs typeface="Arial" panose="020B0604020202020204" pitchFamily="34" charset="0"/>
              </a:rPr>
              <a:t> </a:t>
            </a:r>
            <a:r>
              <a:rPr lang="it-IT" sz="1089" spc="75" dirty="0">
                <a:solidFill>
                  <a:srgbClr val="1B121B"/>
                </a:solidFill>
                <a:latin typeface="Arial" panose="020B0604020202020204" pitchFamily="34" charset="0"/>
                <a:cs typeface="Arial" panose="020B0604020202020204" pitchFamily="34" charset="0"/>
              </a:rPr>
              <a:t>navale</a:t>
            </a:r>
            <a:r>
              <a:rPr lang="it-IT" sz="1089" spc="-41" dirty="0">
                <a:solidFill>
                  <a:srgbClr val="1B121B"/>
                </a:solidFill>
                <a:latin typeface="Arial" panose="020B0604020202020204" pitchFamily="34" charset="0"/>
                <a:cs typeface="Arial" panose="020B0604020202020204" pitchFamily="34" charset="0"/>
              </a:rPr>
              <a:t> </a:t>
            </a:r>
            <a:r>
              <a:rPr lang="it-IT" sz="1089" spc="60" dirty="0">
                <a:solidFill>
                  <a:srgbClr val="1B121B"/>
                </a:solidFill>
                <a:latin typeface="Arial" panose="020B0604020202020204" pitchFamily="34" charset="0"/>
                <a:cs typeface="Arial" panose="020B0604020202020204" pitchFamily="34" charset="0"/>
              </a:rPr>
              <a:t>Gregorio</a:t>
            </a:r>
            <a:r>
              <a:rPr lang="it-IT" sz="1089" spc="-37" dirty="0">
                <a:solidFill>
                  <a:srgbClr val="1B121B"/>
                </a:solidFill>
                <a:latin typeface="Arial" panose="020B0604020202020204" pitchFamily="34" charset="0"/>
                <a:cs typeface="Arial" panose="020B0604020202020204" pitchFamily="34" charset="0"/>
              </a:rPr>
              <a:t> </a:t>
            </a:r>
            <a:r>
              <a:rPr lang="it-IT" sz="1089" spc="49" dirty="0">
                <a:solidFill>
                  <a:srgbClr val="1B121B"/>
                </a:solidFill>
                <a:latin typeface="Arial" panose="020B0604020202020204" pitchFamily="34" charset="0"/>
                <a:cs typeface="Arial" panose="020B0604020202020204" pitchFamily="34" charset="0"/>
              </a:rPr>
              <a:t>Paccone, con l’obiettivo di erogare servizi di consulenza di direzione e organizzazione aziendale</a:t>
            </a:r>
            <a:endParaRPr lang="it-IT" sz="1089" dirty="0">
              <a:latin typeface="Arial" panose="020B0604020202020204" pitchFamily="34" charset="0"/>
              <a:cs typeface="Arial" panose="020B0604020202020204" pitchFamily="34" charset="0"/>
            </a:endParaRPr>
          </a:p>
          <a:p>
            <a:pPr>
              <a:lnSpc>
                <a:spcPct val="100000"/>
              </a:lnSpc>
              <a:spcBef>
                <a:spcPts val="30"/>
              </a:spcBef>
            </a:pPr>
            <a:endParaRPr lang="it-IT" sz="1089" dirty="0">
              <a:latin typeface="Arial" panose="020B0604020202020204" pitchFamily="34" charset="0"/>
              <a:cs typeface="Arial" panose="020B0604020202020204" pitchFamily="34" charset="0"/>
            </a:endParaRPr>
          </a:p>
          <a:p>
            <a:pPr marL="0" indent="0" algn="just">
              <a:lnSpc>
                <a:spcPct val="100000"/>
              </a:lnSpc>
              <a:spcBef>
                <a:spcPts val="390"/>
              </a:spcBef>
              <a:buNone/>
            </a:pPr>
            <a:r>
              <a:rPr lang="it-IT" sz="1089" b="1" spc="-23" dirty="0">
                <a:solidFill>
                  <a:srgbClr val="2566FF"/>
                </a:solidFill>
                <a:latin typeface="Arial" panose="020B0604020202020204" pitchFamily="34" charset="0"/>
                <a:cs typeface="Arial" panose="020B0604020202020204" pitchFamily="34" charset="0"/>
              </a:rPr>
              <a:t>Anni</a:t>
            </a:r>
            <a:r>
              <a:rPr lang="it-IT" sz="1089" b="1" spc="-93" dirty="0">
                <a:solidFill>
                  <a:srgbClr val="2566FF"/>
                </a:solidFill>
                <a:latin typeface="Arial" panose="020B0604020202020204" pitchFamily="34" charset="0"/>
                <a:cs typeface="Arial" panose="020B0604020202020204" pitchFamily="34" charset="0"/>
              </a:rPr>
              <a:t> </a:t>
            </a:r>
            <a:r>
              <a:rPr lang="it-IT" sz="1089" b="1" spc="102" dirty="0">
                <a:solidFill>
                  <a:srgbClr val="2566FF"/>
                </a:solidFill>
                <a:latin typeface="Arial" panose="020B0604020202020204" pitchFamily="34" charset="0"/>
                <a:cs typeface="Arial" panose="020B0604020202020204" pitchFamily="34" charset="0"/>
              </a:rPr>
              <a:t>2000</a:t>
            </a:r>
            <a:endParaRPr lang="it-IT" sz="1089" dirty="0">
              <a:latin typeface="Arial" panose="020B0604020202020204" pitchFamily="34" charset="0"/>
              <a:cs typeface="Arial" panose="020B0604020202020204" pitchFamily="34" charset="0"/>
            </a:endParaRPr>
          </a:p>
          <a:p>
            <a:pPr marL="0" marR="4763" indent="0" algn="just">
              <a:lnSpc>
                <a:spcPct val="114599"/>
              </a:lnSpc>
              <a:buNone/>
            </a:pPr>
            <a:r>
              <a:rPr lang="it-IT" sz="1089" spc="37" dirty="0">
                <a:solidFill>
                  <a:srgbClr val="1B121B"/>
                </a:solidFill>
                <a:latin typeface="Arial" panose="020B0604020202020204" pitchFamily="34" charset="0"/>
                <a:cs typeface="Arial" panose="020B0604020202020204" pitchFamily="34" charset="0"/>
              </a:rPr>
              <a:t>Equipe </a:t>
            </a:r>
            <a:r>
              <a:rPr lang="it-IT" sz="1089" spc="132" dirty="0">
                <a:solidFill>
                  <a:srgbClr val="1B121B"/>
                </a:solidFill>
                <a:latin typeface="Arial" panose="020B0604020202020204" pitchFamily="34" charset="0"/>
                <a:cs typeface="Arial" panose="020B0604020202020204" pitchFamily="34" charset="0"/>
              </a:rPr>
              <a:t>ha </a:t>
            </a:r>
            <a:r>
              <a:rPr lang="it-IT" sz="1089" spc="123" dirty="0">
                <a:solidFill>
                  <a:srgbClr val="1B121B"/>
                </a:solidFill>
                <a:latin typeface="Arial" panose="020B0604020202020204" pitchFamily="34" charset="0"/>
                <a:cs typeface="Arial" panose="020B0604020202020204" pitchFamily="34" charset="0"/>
              </a:rPr>
              <a:t>ampliato </a:t>
            </a:r>
            <a:r>
              <a:rPr lang="it-IT" sz="1089" spc="30" dirty="0">
                <a:solidFill>
                  <a:srgbClr val="1B121B"/>
                </a:solidFill>
                <a:latin typeface="Arial" panose="020B0604020202020204" pitchFamily="34" charset="0"/>
                <a:cs typeface="Arial" panose="020B0604020202020204" pitchFamily="34" charset="0"/>
              </a:rPr>
              <a:t>il </a:t>
            </a:r>
            <a:r>
              <a:rPr lang="it-IT" sz="1089" spc="90" dirty="0">
                <a:solidFill>
                  <a:srgbClr val="1B121B"/>
                </a:solidFill>
                <a:latin typeface="Arial" panose="020B0604020202020204" pitchFamily="34" charset="0"/>
                <a:cs typeface="Arial" panose="020B0604020202020204" pitchFamily="34" charset="0"/>
              </a:rPr>
              <a:t>proprio </a:t>
            </a:r>
            <a:r>
              <a:rPr lang="it-IT" sz="1089" spc="102" dirty="0">
                <a:solidFill>
                  <a:srgbClr val="1B121B"/>
                </a:solidFill>
                <a:latin typeface="Arial" panose="020B0604020202020204" pitchFamily="34" charset="0"/>
                <a:cs typeface="Arial" panose="020B0604020202020204" pitchFamily="34" charset="0"/>
              </a:rPr>
              <a:t>raggio </a:t>
            </a:r>
            <a:r>
              <a:rPr lang="it-IT" sz="1089" spc="85" dirty="0">
                <a:solidFill>
                  <a:srgbClr val="1B121B"/>
                </a:solidFill>
                <a:latin typeface="Arial" panose="020B0604020202020204" pitchFamily="34" charset="0"/>
                <a:cs typeface="Arial" panose="020B0604020202020204" pitchFamily="34" charset="0"/>
              </a:rPr>
              <a:t>di </a:t>
            </a:r>
            <a:r>
              <a:rPr lang="it-IT" sz="1089" spc="56" dirty="0">
                <a:solidFill>
                  <a:srgbClr val="1B121B"/>
                </a:solidFill>
                <a:latin typeface="Arial" panose="020B0604020202020204" pitchFamily="34" charset="0"/>
                <a:cs typeface="Arial" panose="020B0604020202020204" pitchFamily="34" charset="0"/>
              </a:rPr>
              <a:t>azione </a:t>
            </a:r>
            <a:r>
              <a:rPr lang="it-IT" sz="1089" spc="60" dirty="0">
                <a:solidFill>
                  <a:srgbClr val="1B121B"/>
                </a:solidFill>
                <a:latin typeface="Arial" panose="020B0604020202020204" pitchFamily="34" charset="0"/>
                <a:cs typeface="Arial" panose="020B0604020202020204" pitchFamily="34" charset="0"/>
              </a:rPr>
              <a:t> </a:t>
            </a:r>
            <a:r>
              <a:rPr lang="it-IT" sz="1089" spc="72" dirty="0">
                <a:solidFill>
                  <a:srgbClr val="1B121B"/>
                </a:solidFill>
                <a:latin typeface="Arial" panose="020B0604020202020204" pitchFamily="34" charset="0"/>
                <a:cs typeface="Arial" panose="020B0604020202020204" pitchFamily="34" charset="0"/>
              </a:rPr>
              <a:t>rivolgendo</a:t>
            </a:r>
            <a:r>
              <a:rPr lang="it-IT" sz="1089" spc="75" dirty="0">
                <a:solidFill>
                  <a:srgbClr val="1B121B"/>
                </a:solidFill>
                <a:latin typeface="Arial" panose="020B0604020202020204" pitchFamily="34" charset="0"/>
                <a:cs typeface="Arial" panose="020B0604020202020204" pitchFamily="34" charset="0"/>
              </a:rPr>
              <a:t> </a:t>
            </a:r>
            <a:r>
              <a:rPr lang="it-IT" sz="1089" spc="30" dirty="0">
                <a:solidFill>
                  <a:srgbClr val="1B121B"/>
                </a:solidFill>
                <a:latin typeface="Arial" panose="020B0604020202020204" pitchFamily="34" charset="0"/>
                <a:cs typeface="Arial" panose="020B0604020202020204" pitchFamily="34" charset="0"/>
              </a:rPr>
              <a:t>i</a:t>
            </a:r>
            <a:r>
              <a:rPr lang="it-IT" sz="1089" spc="34" dirty="0">
                <a:solidFill>
                  <a:srgbClr val="1B121B"/>
                </a:solidFill>
                <a:latin typeface="Arial" panose="020B0604020202020204" pitchFamily="34" charset="0"/>
                <a:cs typeface="Arial" panose="020B0604020202020204" pitchFamily="34" charset="0"/>
              </a:rPr>
              <a:t> </a:t>
            </a:r>
            <a:r>
              <a:rPr lang="it-IT" sz="1089" spc="90" dirty="0">
                <a:solidFill>
                  <a:srgbClr val="1B121B"/>
                </a:solidFill>
                <a:latin typeface="Arial" panose="020B0604020202020204" pitchFamily="34" charset="0"/>
                <a:cs typeface="Arial" panose="020B0604020202020204" pitchFamily="34" charset="0"/>
              </a:rPr>
              <a:t>propri</a:t>
            </a:r>
            <a:r>
              <a:rPr lang="it-IT" sz="1089" spc="93" dirty="0">
                <a:solidFill>
                  <a:srgbClr val="1B121B"/>
                </a:solidFill>
                <a:latin typeface="Arial" panose="020B0604020202020204" pitchFamily="34" charset="0"/>
                <a:cs typeface="Arial" panose="020B0604020202020204" pitchFamily="34" charset="0"/>
              </a:rPr>
              <a:t> </a:t>
            </a:r>
            <a:r>
              <a:rPr lang="it-IT" sz="1089" spc="7" dirty="0">
                <a:solidFill>
                  <a:srgbClr val="1B121B"/>
                </a:solidFill>
                <a:latin typeface="Arial" panose="020B0604020202020204" pitchFamily="34" charset="0"/>
                <a:cs typeface="Arial" panose="020B0604020202020204" pitchFamily="34" charset="0"/>
              </a:rPr>
              <a:t>servizi</a:t>
            </a:r>
            <a:r>
              <a:rPr lang="it-IT" sz="1089" spc="11" dirty="0">
                <a:solidFill>
                  <a:srgbClr val="1B121B"/>
                </a:solidFill>
                <a:latin typeface="Arial" panose="020B0604020202020204" pitchFamily="34" charset="0"/>
                <a:cs typeface="Arial" panose="020B0604020202020204" pitchFamily="34" charset="0"/>
              </a:rPr>
              <a:t> </a:t>
            </a:r>
            <a:r>
              <a:rPr lang="it-IT" sz="1089" spc="102" dirty="0">
                <a:solidFill>
                  <a:srgbClr val="1B121B"/>
                </a:solidFill>
                <a:latin typeface="Arial" panose="020B0604020202020204" pitchFamily="34" charset="0"/>
                <a:cs typeface="Arial" panose="020B0604020202020204" pitchFamily="34" charset="0"/>
              </a:rPr>
              <a:t>anche</a:t>
            </a:r>
            <a:r>
              <a:rPr lang="it-IT" sz="1089" spc="105" dirty="0">
                <a:solidFill>
                  <a:srgbClr val="1B121B"/>
                </a:solidFill>
                <a:latin typeface="Arial" panose="020B0604020202020204" pitchFamily="34" charset="0"/>
                <a:cs typeface="Arial" panose="020B0604020202020204" pitchFamily="34" charset="0"/>
              </a:rPr>
              <a:t> </a:t>
            </a:r>
            <a:r>
              <a:rPr lang="it-IT" sz="1089" spc="56" dirty="0">
                <a:solidFill>
                  <a:srgbClr val="1B121B"/>
                </a:solidFill>
                <a:latin typeface="Arial" panose="020B0604020202020204" pitchFamily="34" charset="0"/>
                <a:cs typeface="Arial" panose="020B0604020202020204" pitchFamily="34" charset="0"/>
              </a:rPr>
              <a:t>alle</a:t>
            </a:r>
            <a:r>
              <a:rPr lang="it-IT" sz="1089" spc="60" dirty="0">
                <a:solidFill>
                  <a:srgbClr val="1B121B"/>
                </a:solidFill>
                <a:latin typeface="Arial" panose="020B0604020202020204" pitchFamily="34" charset="0"/>
                <a:cs typeface="Arial" panose="020B0604020202020204" pitchFamily="34" charset="0"/>
              </a:rPr>
              <a:t> aziende </a:t>
            </a:r>
            <a:r>
              <a:rPr lang="it-IT" sz="1089" spc="-469" dirty="0">
                <a:solidFill>
                  <a:srgbClr val="1B121B"/>
                </a:solidFill>
                <a:latin typeface="Arial" panose="020B0604020202020204" pitchFamily="34" charset="0"/>
                <a:cs typeface="Arial" panose="020B0604020202020204" pitchFamily="34" charset="0"/>
              </a:rPr>
              <a:t> </a:t>
            </a:r>
            <a:r>
              <a:rPr lang="it-IT" sz="1089" spc="93" dirty="0">
                <a:solidFill>
                  <a:srgbClr val="1B121B"/>
                </a:solidFill>
                <a:latin typeface="Arial" panose="020B0604020202020204" pitchFamily="34" charset="0"/>
                <a:cs typeface="Arial" panose="020B0604020202020204" pitchFamily="34" charset="0"/>
              </a:rPr>
              <a:t>pubbliche</a:t>
            </a:r>
            <a:r>
              <a:rPr lang="it-IT" sz="1089" spc="-11"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7" dirty="0">
                <a:solidFill>
                  <a:srgbClr val="1B121B"/>
                </a:solidFill>
                <a:latin typeface="Arial" panose="020B0604020202020204" pitchFamily="34" charset="0"/>
                <a:cs typeface="Arial" panose="020B0604020202020204" pitchFamily="34" charset="0"/>
              </a:rPr>
              <a:t> </a:t>
            </a:r>
            <a:r>
              <a:rPr lang="it-IT" sz="1089" spc="90" dirty="0">
                <a:solidFill>
                  <a:srgbClr val="1B121B"/>
                </a:solidFill>
                <a:latin typeface="Arial" panose="020B0604020202020204" pitchFamily="34" charset="0"/>
                <a:cs typeface="Arial" panose="020B0604020202020204" pitchFamily="34" charset="0"/>
              </a:rPr>
              <a:t>private</a:t>
            </a:r>
            <a:r>
              <a:rPr lang="it-IT" sz="1089" spc="-7" dirty="0">
                <a:solidFill>
                  <a:srgbClr val="1B121B"/>
                </a:solidFill>
                <a:latin typeface="Arial" panose="020B0604020202020204" pitchFamily="34" charset="0"/>
                <a:cs typeface="Arial" panose="020B0604020202020204" pitchFamily="34" charset="0"/>
              </a:rPr>
              <a:t> </a:t>
            </a:r>
            <a:r>
              <a:rPr lang="it-IT" sz="1089" spc="64" dirty="0">
                <a:solidFill>
                  <a:srgbClr val="1B121B"/>
                </a:solidFill>
                <a:latin typeface="Arial" panose="020B0604020202020204" pitchFamily="34" charset="0"/>
                <a:cs typeface="Arial" panose="020B0604020202020204" pitchFamily="34" charset="0"/>
              </a:rPr>
              <a:t>del</a:t>
            </a:r>
            <a:r>
              <a:rPr lang="it-IT" sz="1089" spc="-7" dirty="0">
                <a:solidFill>
                  <a:srgbClr val="1B121B"/>
                </a:solidFill>
                <a:latin typeface="Arial" panose="020B0604020202020204" pitchFamily="34" charset="0"/>
                <a:cs typeface="Arial" panose="020B0604020202020204" pitchFamily="34" charset="0"/>
              </a:rPr>
              <a:t> </a:t>
            </a:r>
            <a:r>
              <a:rPr lang="it-IT" sz="1089" b="1" spc="23" dirty="0">
                <a:solidFill>
                  <a:srgbClr val="1B121B"/>
                </a:solidFill>
                <a:latin typeface="Arial" panose="020B0604020202020204" pitchFamily="34" charset="0"/>
                <a:cs typeface="Arial" panose="020B0604020202020204" pitchFamily="34" charset="0"/>
              </a:rPr>
              <a:t>settore</a:t>
            </a:r>
            <a:r>
              <a:rPr lang="it-IT" sz="1089" b="1" spc="-26" dirty="0">
                <a:solidFill>
                  <a:srgbClr val="1B121B"/>
                </a:solidFill>
                <a:latin typeface="Arial" panose="020B0604020202020204" pitchFamily="34" charset="0"/>
                <a:cs typeface="Arial" panose="020B0604020202020204" pitchFamily="34" charset="0"/>
              </a:rPr>
              <a:t> </a:t>
            </a:r>
            <a:r>
              <a:rPr lang="it-IT" sz="1089" b="1" spc="19" dirty="0">
                <a:solidFill>
                  <a:srgbClr val="1B121B"/>
                </a:solidFill>
                <a:latin typeface="Arial" panose="020B0604020202020204" pitchFamily="34" charset="0"/>
                <a:cs typeface="Arial" panose="020B0604020202020204" pitchFamily="34" charset="0"/>
              </a:rPr>
              <a:t>sanitario</a:t>
            </a:r>
            <a:r>
              <a:rPr lang="it-IT" sz="1089" b="1" spc="-30" dirty="0">
                <a:solidFill>
                  <a:srgbClr val="1B121B"/>
                </a:solidFill>
                <a:latin typeface="Arial" panose="020B0604020202020204" pitchFamily="34" charset="0"/>
                <a:cs typeface="Arial" panose="020B0604020202020204" pitchFamily="34" charset="0"/>
              </a:rPr>
              <a:t> </a:t>
            </a:r>
            <a:r>
              <a:rPr lang="it-IT" sz="1089" b="1" spc="30" dirty="0">
                <a:solidFill>
                  <a:srgbClr val="1B121B"/>
                </a:solidFill>
                <a:latin typeface="Arial" panose="020B0604020202020204" pitchFamily="34" charset="0"/>
                <a:cs typeface="Arial" panose="020B0604020202020204" pitchFamily="34" charset="0"/>
              </a:rPr>
              <a:t>e</a:t>
            </a:r>
            <a:r>
              <a:rPr lang="it-IT" sz="1089" b="1" spc="-26" dirty="0">
                <a:solidFill>
                  <a:srgbClr val="1B121B"/>
                </a:solidFill>
                <a:latin typeface="Arial" panose="020B0604020202020204" pitchFamily="34" charset="0"/>
                <a:cs typeface="Arial" panose="020B0604020202020204" pitchFamily="34" charset="0"/>
              </a:rPr>
              <a:t> </a:t>
            </a:r>
            <a:r>
              <a:rPr lang="it-IT" sz="1089" b="1" dirty="0">
                <a:solidFill>
                  <a:srgbClr val="1B121B"/>
                </a:solidFill>
                <a:latin typeface="Arial" panose="020B0604020202020204" pitchFamily="34" charset="0"/>
                <a:cs typeface="Arial" panose="020B0604020202020204" pitchFamily="34" charset="0"/>
              </a:rPr>
              <a:t>socio- </a:t>
            </a:r>
            <a:r>
              <a:rPr lang="it-IT" sz="1089" b="1" spc="-492" dirty="0">
                <a:solidFill>
                  <a:srgbClr val="1B121B"/>
                </a:solidFill>
                <a:latin typeface="Arial" panose="020B0604020202020204" pitchFamily="34" charset="0"/>
                <a:cs typeface="Arial" panose="020B0604020202020204" pitchFamily="34" charset="0"/>
              </a:rPr>
              <a:t> </a:t>
            </a:r>
            <a:r>
              <a:rPr lang="it-IT" sz="1089" b="1" spc="15" dirty="0">
                <a:solidFill>
                  <a:srgbClr val="1B121B"/>
                </a:solidFill>
                <a:latin typeface="Arial" panose="020B0604020202020204" pitchFamily="34" charset="0"/>
                <a:cs typeface="Arial" panose="020B0604020202020204" pitchFamily="34" charset="0"/>
              </a:rPr>
              <a:t>sanitario.</a:t>
            </a:r>
            <a:endParaRPr lang="it-IT" sz="1089" dirty="0">
              <a:latin typeface="Arial" panose="020B0604020202020204" pitchFamily="34" charset="0"/>
              <a:cs typeface="Arial" panose="020B0604020202020204" pitchFamily="34" charset="0"/>
            </a:endParaRPr>
          </a:p>
          <a:p>
            <a:pPr>
              <a:lnSpc>
                <a:spcPct val="100000"/>
              </a:lnSpc>
              <a:spcBef>
                <a:spcPts val="26"/>
              </a:spcBef>
            </a:pPr>
            <a:endParaRPr lang="it-IT" sz="1089" dirty="0">
              <a:latin typeface="Arial" panose="020B0604020202020204" pitchFamily="34" charset="0"/>
              <a:cs typeface="Arial" panose="020B0604020202020204" pitchFamily="34" charset="0"/>
            </a:endParaRPr>
          </a:p>
          <a:p>
            <a:pPr marL="0" indent="0" algn="just">
              <a:lnSpc>
                <a:spcPct val="100000"/>
              </a:lnSpc>
              <a:spcBef>
                <a:spcPts val="4"/>
              </a:spcBef>
              <a:buNone/>
            </a:pPr>
            <a:r>
              <a:rPr lang="it-IT" sz="1089" b="1" spc="7" dirty="0">
                <a:solidFill>
                  <a:srgbClr val="2566FF"/>
                </a:solidFill>
                <a:latin typeface="Arial" panose="020B0604020202020204" pitchFamily="34" charset="0"/>
                <a:cs typeface="Arial" panose="020B0604020202020204" pitchFamily="34" charset="0"/>
              </a:rPr>
              <a:t>Nuova</a:t>
            </a:r>
            <a:r>
              <a:rPr lang="it-IT" sz="1089" b="1" spc="-83" dirty="0">
                <a:solidFill>
                  <a:srgbClr val="2566FF"/>
                </a:solidFill>
                <a:latin typeface="Arial" panose="020B0604020202020204" pitchFamily="34" charset="0"/>
                <a:cs typeface="Arial" panose="020B0604020202020204" pitchFamily="34" charset="0"/>
              </a:rPr>
              <a:t> </a:t>
            </a:r>
            <a:r>
              <a:rPr lang="it-IT" sz="1089" b="1" spc="-49" dirty="0">
                <a:solidFill>
                  <a:srgbClr val="2566FF"/>
                </a:solidFill>
                <a:latin typeface="Arial" panose="020B0604020202020204" pitchFamily="34" charset="0"/>
                <a:cs typeface="Arial" panose="020B0604020202020204" pitchFamily="34" charset="0"/>
              </a:rPr>
              <a:t>Mission</a:t>
            </a:r>
            <a:endParaRPr lang="it-IT" sz="1089" dirty="0">
              <a:latin typeface="Arial" panose="020B0604020202020204" pitchFamily="34" charset="0"/>
              <a:cs typeface="Arial" panose="020B0604020202020204" pitchFamily="34" charset="0"/>
            </a:endParaRPr>
          </a:p>
          <a:p>
            <a:pPr marL="0" marR="3810" indent="0" algn="just">
              <a:lnSpc>
                <a:spcPct val="114599"/>
              </a:lnSpc>
              <a:buNone/>
            </a:pPr>
            <a:r>
              <a:rPr lang="it-IT" sz="1089" spc="45" dirty="0">
                <a:solidFill>
                  <a:srgbClr val="1B121B"/>
                </a:solidFill>
                <a:latin typeface="Arial" panose="020B0604020202020204" pitchFamily="34" charset="0"/>
                <a:cs typeface="Arial" panose="020B0604020202020204" pitchFamily="34" charset="0"/>
              </a:rPr>
              <a:t>Trasferire</a:t>
            </a:r>
            <a:r>
              <a:rPr lang="it-IT" sz="1089" spc="570"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26" dirty="0">
                <a:solidFill>
                  <a:srgbClr val="1B121B"/>
                </a:solidFill>
                <a:latin typeface="Arial" panose="020B0604020202020204" pitchFamily="34" charset="0"/>
                <a:cs typeface="Arial" panose="020B0604020202020204" pitchFamily="34" charset="0"/>
              </a:rPr>
              <a:t> </a:t>
            </a:r>
            <a:r>
              <a:rPr lang="it-IT" sz="1089" spc="135" dirty="0">
                <a:solidFill>
                  <a:srgbClr val="1B121B"/>
                </a:solidFill>
                <a:latin typeface="Arial" panose="020B0604020202020204" pitchFamily="34" charset="0"/>
                <a:cs typeface="Arial" panose="020B0604020202020204" pitchFamily="34" charset="0"/>
              </a:rPr>
              <a:t>adattare</a:t>
            </a:r>
            <a:r>
              <a:rPr lang="it-IT" sz="1089" spc="139" dirty="0">
                <a:solidFill>
                  <a:srgbClr val="1B121B"/>
                </a:solidFill>
                <a:latin typeface="Arial" panose="020B0604020202020204" pitchFamily="34" charset="0"/>
                <a:cs typeface="Arial" panose="020B0604020202020204" pitchFamily="34" charset="0"/>
              </a:rPr>
              <a:t> </a:t>
            </a:r>
            <a:r>
              <a:rPr lang="it-IT" sz="1089" spc="26" dirty="0">
                <a:solidFill>
                  <a:srgbClr val="1B121B"/>
                </a:solidFill>
                <a:latin typeface="Arial" panose="020B0604020202020204" pitchFamily="34" charset="0"/>
                <a:cs typeface="Arial" panose="020B0604020202020204" pitchFamily="34" charset="0"/>
              </a:rPr>
              <a:t>le</a:t>
            </a:r>
            <a:r>
              <a:rPr lang="it-IT" sz="1089" spc="533" dirty="0">
                <a:solidFill>
                  <a:srgbClr val="1B121B"/>
                </a:solidFill>
                <a:latin typeface="Arial" panose="020B0604020202020204" pitchFamily="34" charset="0"/>
                <a:cs typeface="Arial" panose="020B0604020202020204" pitchFamily="34" charset="0"/>
              </a:rPr>
              <a:t> </a:t>
            </a:r>
            <a:r>
              <a:rPr lang="it-IT" sz="1089" spc="105" dirty="0">
                <a:solidFill>
                  <a:srgbClr val="1B121B"/>
                </a:solidFill>
                <a:latin typeface="Arial" panose="020B0604020202020204" pitchFamily="34" charset="0"/>
                <a:cs typeface="Arial" panose="020B0604020202020204" pitchFamily="34" charset="0"/>
              </a:rPr>
              <a:t>metodiche</a:t>
            </a:r>
            <a:r>
              <a:rPr lang="it-IT" sz="1089" spc="109"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26" dirty="0">
                <a:solidFill>
                  <a:srgbClr val="1B121B"/>
                </a:solidFill>
                <a:latin typeface="Arial" panose="020B0604020202020204" pitchFamily="34" charset="0"/>
                <a:cs typeface="Arial" panose="020B0604020202020204" pitchFamily="34" charset="0"/>
              </a:rPr>
              <a:t> le </a:t>
            </a:r>
            <a:r>
              <a:rPr lang="it-IT" sz="1089" spc="30" dirty="0">
                <a:solidFill>
                  <a:srgbClr val="1B121B"/>
                </a:solidFill>
                <a:latin typeface="Arial" panose="020B0604020202020204" pitchFamily="34" charset="0"/>
                <a:cs typeface="Arial" panose="020B0604020202020204" pitchFamily="34" charset="0"/>
              </a:rPr>
              <a:t> </a:t>
            </a:r>
            <a:r>
              <a:rPr lang="it-IT" sz="1089" spc="83" dirty="0">
                <a:solidFill>
                  <a:srgbClr val="1B121B"/>
                </a:solidFill>
                <a:latin typeface="Arial" panose="020B0604020202020204" pitchFamily="34" charset="0"/>
                <a:cs typeface="Arial" panose="020B0604020202020204" pitchFamily="34" charset="0"/>
              </a:rPr>
              <a:t>tecnologie</a:t>
            </a:r>
            <a:r>
              <a:rPr lang="it-IT" sz="1089" spc="85" dirty="0">
                <a:solidFill>
                  <a:srgbClr val="1B121B"/>
                </a:solidFill>
                <a:latin typeface="Arial" panose="020B0604020202020204" pitchFamily="34" charset="0"/>
                <a:cs typeface="Arial" panose="020B0604020202020204" pitchFamily="34" charset="0"/>
              </a:rPr>
              <a:t> </a:t>
            </a:r>
            <a:r>
              <a:rPr lang="it-IT" sz="1089" spc="93" dirty="0">
                <a:solidFill>
                  <a:srgbClr val="1B121B"/>
                </a:solidFill>
                <a:latin typeface="Arial" panose="020B0604020202020204" pitchFamily="34" charset="0"/>
                <a:cs typeface="Arial" panose="020B0604020202020204" pitchFamily="34" charset="0"/>
              </a:rPr>
              <a:t>tipiche </a:t>
            </a:r>
            <a:r>
              <a:rPr lang="it-IT" sz="1089" spc="72" dirty="0">
                <a:solidFill>
                  <a:srgbClr val="1B121B"/>
                </a:solidFill>
                <a:latin typeface="Arial" panose="020B0604020202020204" pitchFamily="34" charset="0"/>
                <a:cs typeface="Arial" panose="020B0604020202020204" pitchFamily="34" charset="0"/>
              </a:rPr>
              <a:t>dell’industria</a:t>
            </a:r>
            <a:r>
              <a:rPr lang="it-IT" sz="1089" spc="75" dirty="0">
                <a:solidFill>
                  <a:srgbClr val="1B121B"/>
                </a:solidFill>
                <a:latin typeface="Arial" panose="020B0604020202020204" pitchFamily="34" charset="0"/>
                <a:cs typeface="Arial" panose="020B0604020202020204" pitchFamily="34" charset="0"/>
              </a:rPr>
              <a:t> </a:t>
            </a:r>
            <a:r>
              <a:rPr lang="it-IT" sz="1089" spc="85" dirty="0">
                <a:solidFill>
                  <a:srgbClr val="1B121B"/>
                </a:solidFill>
                <a:latin typeface="Arial" panose="020B0604020202020204" pitchFamily="34" charset="0"/>
                <a:cs typeface="Arial" panose="020B0604020202020204" pitchFamily="34" charset="0"/>
              </a:rPr>
              <a:t>ai</a:t>
            </a:r>
            <a:r>
              <a:rPr lang="it-IT" sz="1089" spc="90" dirty="0">
                <a:solidFill>
                  <a:srgbClr val="1B121B"/>
                </a:solidFill>
                <a:latin typeface="Arial" panose="020B0604020202020204" pitchFamily="34" charset="0"/>
                <a:cs typeface="Arial" panose="020B0604020202020204" pitchFamily="34" charset="0"/>
              </a:rPr>
              <a:t> </a:t>
            </a:r>
            <a:r>
              <a:rPr lang="it-IT" sz="1089" b="1" spc="49" dirty="0">
                <a:solidFill>
                  <a:srgbClr val="1B121B"/>
                </a:solidFill>
                <a:latin typeface="Arial" panose="020B0604020202020204" pitchFamily="34" charset="0"/>
                <a:cs typeface="Arial" panose="020B0604020202020204" pitchFamily="34" charset="0"/>
              </a:rPr>
              <a:t>processi</a:t>
            </a:r>
            <a:r>
              <a:rPr lang="it-IT" sz="1089" b="1" spc="53" dirty="0">
                <a:solidFill>
                  <a:srgbClr val="1B121B"/>
                </a:solidFill>
                <a:latin typeface="Arial" panose="020B0604020202020204" pitchFamily="34" charset="0"/>
                <a:cs typeface="Arial" panose="020B0604020202020204" pitchFamily="34" charset="0"/>
              </a:rPr>
              <a:t> </a:t>
            </a:r>
            <a:r>
              <a:rPr lang="it-IT" sz="1089" b="1" spc="85" dirty="0">
                <a:solidFill>
                  <a:srgbClr val="1B121B"/>
                </a:solidFill>
                <a:latin typeface="Arial" panose="020B0604020202020204" pitchFamily="34" charset="0"/>
                <a:cs typeface="Arial" panose="020B0604020202020204" pitchFamily="34" charset="0"/>
              </a:rPr>
              <a:t>di </a:t>
            </a:r>
            <a:r>
              <a:rPr lang="it-IT" sz="1089" b="1" spc="-469" dirty="0">
                <a:solidFill>
                  <a:srgbClr val="1B121B"/>
                </a:solidFill>
                <a:latin typeface="Arial" panose="020B0604020202020204" pitchFamily="34" charset="0"/>
                <a:cs typeface="Arial" panose="020B0604020202020204" pitchFamily="34" charset="0"/>
              </a:rPr>
              <a:t> </a:t>
            </a:r>
            <a:r>
              <a:rPr lang="it-IT" sz="1089" b="1" spc="64" dirty="0">
                <a:solidFill>
                  <a:srgbClr val="1B121B"/>
                </a:solidFill>
                <a:latin typeface="Arial" panose="020B0604020202020204" pitchFamily="34" charset="0"/>
                <a:cs typeface="Arial" panose="020B0604020202020204" pitchFamily="34" charset="0"/>
              </a:rPr>
              <a:t>Clinical</a:t>
            </a:r>
            <a:r>
              <a:rPr lang="it-IT" sz="1089" b="1" spc="-37" dirty="0">
                <a:solidFill>
                  <a:srgbClr val="1B121B"/>
                </a:solidFill>
                <a:latin typeface="Arial" panose="020B0604020202020204" pitchFamily="34" charset="0"/>
                <a:cs typeface="Arial" panose="020B0604020202020204" pitchFamily="34" charset="0"/>
              </a:rPr>
              <a:t> </a:t>
            </a:r>
            <a:r>
              <a:rPr lang="it-IT" sz="1089" b="1" spc="56" dirty="0">
                <a:solidFill>
                  <a:srgbClr val="1B121B"/>
                </a:solidFill>
                <a:latin typeface="Arial" panose="020B0604020202020204" pitchFamily="34" charset="0"/>
                <a:cs typeface="Arial" panose="020B0604020202020204" pitchFamily="34" charset="0"/>
              </a:rPr>
              <a:t>Governance</a:t>
            </a:r>
            <a:r>
              <a:rPr lang="it-IT" sz="1089" spc="56" dirty="0">
                <a:solidFill>
                  <a:srgbClr val="1B121B"/>
                </a:solidFill>
                <a:latin typeface="Arial" panose="020B0604020202020204" pitchFamily="34" charset="0"/>
                <a:cs typeface="Arial" panose="020B0604020202020204" pitchFamily="34" charset="0"/>
              </a:rPr>
              <a:t>.</a:t>
            </a:r>
          </a:p>
          <a:p>
            <a:pPr marL="0" marR="3810" indent="0" algn="just">
              <a:lnSpc>
                <a:spcPct val="114599"/>
              </a:lnSpc>
              <a:buNone/>
            </a:pPr>
            <a:endParaRPr lang="it-IT" sz="1089" spc="56" dirty="0">
              <a:solidFill>
                <a:srgbClr val="1B121B"/>
              </a:solidFill>
              <a:latin typeface="Arial" panose="020B0604020202020204" pitchFamily="34" charset="0"/>
              <a:cs typeface="Arial" panose="020B0604020202020204" pitchFamily="34" charset="0"/>
            </a:endParaRPr>
          </a:p>
          <a:p>
            <a:pPr marL="0" indent="0" algn="just">
              <a:lnSpc>
                <a:spcPct val="100000"/>
              </a:lnSpc>
              <a:spcBef>
                <a:spcPts val="390"/>
              </a:spcBef>
              <a:buNone/>
            </a:pPr>
            <a:r>
              <a:rPr lang="it-IT" sz="1089" b="1" spc="19" dirty="0">
                <a:solidFill>
                  <a:srgbClr val="2566FF"/>
                </a:solidFill>
                <a:latin typeface="Arial" panose="020B0604020202020204" pitchFamily="34" charset="0"/>
                <a:cs typeface="Arial" panose="020B0604020202020204" pitchFamily="34" charset="0"/>
              </a:rPr>
              <a:t>Progetto</a:t>
            </a:r>
            <a:r>
              <a:rPr lang="it-IT" sz="1089" b="1" spc="-90" dirty="0">
                <a:solidFill>
                  <a:srgbClr val="2566FF"/>
                </a:solidFill>
                <a:latin typeface="Arial" panose="020B0604020202020204" pitchFamily="34" charset="0"/>
                <a:cs typeface="Arial" panose="020B0604020202020204" pitchFamily="34" charset="0"/>
              </a:rPr>
              <a:t> </a:t>
            </a:r>
            <a:r>
              <a:rPr lang="it-IT" sz="1089" b="1" spc="41" dirty="0">
                <a:solidFill>
                  <a:srgbClr val="2566FF"/>
                </a:solidFill>
                <a:latin typeface="Arial" panose="020B0604020202020204" pitchFamily="34" charset="0"/>
                <a:cs typeface="Arial" panose="020B0604020202020204" pitchFamily="34" charset="0"/>
              </a:rPr>
              <a:t>TaleteWeb</a:t>
            </a:r>
          </a:p>
          <a:p>
            <a:pPr marL="0" indent="0" algn="just">
              <a:lnSpc>
                <a:spcPct val="100000"/>
              </a:lnSpc>
              <a:spcBef>
                <a:spcPts val="390"/>
              </a:spcBef>
              <a:buNone/>
            </a:pPr>
            <a:r>
              <a:rPr lang="it-IT" sz="1089" spc="41" dirty="0">
                <a:solidFill>
                  <a:srgbClr val="1B121B"/>
                </a:solidFill>
                <a:latin typeface="Arial" panose="020B0604020202020204" pitchFamily="34" charset="0"/>
                <a:cs typeface="Arial" panose="020B0604020202020204" pitchFamily="34" charset="0"/>
              </a:rPr>
              <a:t>Tra</a:t>
            </a:r>
            <a:r>
              <a:rPr lang="it-IT" sz="1089" spc="-19" dirty="0">
                <a:solidFill>
                  <a:srgbClr val="1B121B"/>
                </a:solidFill>
                <a:latin typeface="Arial" panose="020B0604020202020204" pitchFamily="34" charset="0"/>
                <a:cs typeface="Arial" panose="020B0604020202020204" pitchFamily="34" charset="0"/>
              </a:rPr>
              <a:t> </a:t>
            </a:r>
            <a:r>
              <a:rPr lang="it-IT" sz="1089" spc="30" dirty="0">
                <a:solidFill>
                  <a:srgbClr val="1B121B"/>
                </a:solidFill>
                <a:latin typeface="Arial" panose="020B0604020202020204" pitchFamily="34" charset="0"/>
                <a:cs typeface="Arial" panose="020B0604020202020204" pitchFamily="34" charset="0"/>
              </a:rPr>
              <a:t>il</a:t>
            </a:r>
            <a:r>
              <a:rPr lang="it-IT" sz="1089" spc="-15" dirty="0">
                <a:solidFill>
                  <a:srgbClr val="1B121B"/>
                </a:solidFill>
                <a:latin typeface="Arial" panose="020B0604020202020204" pitchFamily="34" charset="0"/>
                <a:cs typeface="Arial" panose="020B0604020202020204" pitchFamily="34" charset="0"/>
              </a:rPr>
              <a:t> </a:t>
            </a:r>
            <a:r>
              <a:rPr lang="it-IT" sz="1089" spc="34" dirty="0">
                <a:solidFill>
                  <a:srgbClr val="1B121B"/>
                </a:solidFill>
                <a:latin typeface="Arial" panose="020B0604020202020204" pitchFamily="34" charset="0"/>
                <a:cs typeface="Arial" panose="020B0604020202020204" pitchFamily="34" charset="0"/>
              </a:rPr>
              <a:t>2007</a:t>
            </a:r>
            <a:r>
              <a:rPr lang="it-IT" sz="1089" spc="-19"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15" dirty="0">
                <a:solidFill>
                  <a:srgbClr val="1B121B"/>
                </a:solidFill>
                <a:latin typeface="Arial" panose="020B0604020202020204" pitchFamily="34" charset="0"/>
                <a:cs typeface="Arial" panose="020B0604020202020204" pitchFamily="34" charset="0"/>
              </a:rPr>
              <a:t> </a:t>
            </a:r>
            <a:r>
              <a:rPr lang="it-IT" sz="1089" spc="30" dirty="0">
                <a:solidFill>
                  <a:srgbClr val="1B121B"/>
                </a:solidFill>
                <a:latin typeface="Arial" panose="020B0604020202020204" pitchFamily="34" charset="0"/>
                <a:cs typeface="Arial" panose="020B0604020202020204" pitchFamily="34" charset="0"/>
              </a:rPr>
              <a:t>il</a:t>
            </a:r>
            <a:r>
              <a:rPr lang="it-IT" sz="1089" spc="-19" dirty="0">
                <a:solidFill>
                  <a:srgbClr val="1B121B"/>
                </a:solidFill>
                <a:latin typeface="Arial" panose="020B0604020202020204" pitchFamily="34" charset="0"/>
                <a:cs typeface="Arial" panose="020B0604020202020204" pitchFamily="34" charset="0"/>
              </a:rPr>
              <a:t> </a:t>
            </a:r>
            <a:r>
              <a:rPr lang="it-IT" sz="1089" spc="-45" dirty="0">
                <a:solidFill>
                  <a:srgbClr val="1B121B"/>
                </a:solidFill>
                <a:latin typeface="Arial" panose="020B0604020202020204" pitchFamily="34" charset="0"/>
                <a:cs typeface="Arial" panose="020B0604020202020204" pitchFamily="34" charset="0"/>
              </a:rPr>
              <a:t>2010</a:t>
            </a:r>
            <a:r>
              <a:rPr lang="it-IT" sz="1089" spc="-15" dirty="0">
                <a:solidFill>
                  <a:srgbClr val="1B121B"/>
                </a:solidFill>
                <a:latin typeface="Arial" panose="020B0604020202020204" pitchFamily="34" charset="0"/>
                <a:cs typeface="Arial" panose="020B0604020202020204" pitchFamily="34" charset="0"/>
              </a:rPr>
              <a:t> </a:t>
            </a:r>
            <a:r>
              <a:rPr lang="it-IT" sz="1089" spc="72" dirty="0">
                <a:solidFill>
                  <a:srgbClr val="1B121B"/>
                </a:solidFill>
                <a:latin typeface="Arial" panose="020B0604020202020204" pitchFamily="34" charset="0"/>
                <a:cs typeface="Arial" panose="020B0604020202020204" pitchFamily="34" charset="0"/>
              </a:rPr>
              <a:t>nasce</a:t>
            </a:r>
            <a:r>
              <a:rPr lang="it-IT" sz="1089" spc="-19"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15" dirty="0">
                <a:solidFill>
                  <a:srgbClr val="1B121B"/>
                </a:solidFill>
                <a:latin typeface="Arial" panose="020B0604020202020204" pitchFamily="34" charset="0"/>
                <a:cs typeface="Arial" panose="020B0604020202020204" pitchFamily="34" charset="0"/>
              </a:rPr>
              <a:t> </a:t>
            </a:r>
            <a:r>
              <a:rPr lang="it-IT" sz="1089" spc="-4" dirty="0">
                <a:solidFill>
                  <a:srgbClr val="1B121B"/>
                </a:solidFill>
                <a:latin typeface="Arial" panose="020B0604020202020204" pitchFamily="34" charset="0"/>
                <a:cs typeface="Arial" panose="020B0604020202020204" pitchFamily="34" charset="0"/>
              </a:rPr>
              <a:t>si</a:t>
            </a:r>
            <a:r>
              <a:rPr lang="it-IT" sz="1089" spc="-15" dirty="0">
                <a:solidFill>
                  <a:srgbClr val="1B121B"/>
                </a:solidFill>
                <a:latin typeface="Arial" panose="020B0604020202020204" pitchFamily="34" charset="0"/>
                <a:cs typeface="Arial" panose="020B0604020202020204" pitchFamily="34" charset="0"/>
              </a:rPr>
              <a:t> </a:t>
            </a:r>
            <a:r>
              <a:rPr lang="it-IT" sz="1089" spc="64" dirty="0">
                <a:solidFill>
                  <a:srgbClr val="1B121B"/>
                </a:solidFill>
                <a:latin typeface="Arial" panose="020B0604020202020204" pitchFamily="34" charset="0"/>
                <a:cs typeface="Arial" panose="020B0604020202020204" pitchFamily="34" charset="0"/>
              </a:rPr>
              <a:t>sviluppa</a:t>
            </a:r>
            <a:r>
              <a:rPr lang="it-IT" sz="1089" spc="-19" dirty="0">
                <a:solidFill>
                  <a:srgbClr val="1B121B"/>
                </a:solidFill>
                <a:latin typeface="Arial" panose="020B0604020202020204" pitchFamily="34" charset="0"/>
                <a:cs typeface="Arial" panose="020B0604020202020204" pitchFamily="34" charset="0"/>
              </a:rPr>
              <a:t> </a:t>
            </a:r>
            <a:r>
              <a:rPr lang="it-IT" sz="1089" spc="30" dirty="0">
                <a:solidFill>
                  <a:srgbClr val="1B121B"/>
                </a:solidFill>
                <a:latin typeface="Arial" panose="020B0604020202020204" pitchFamily="34" charset="0"/>
                <a:cs typeface="Arial" panose="020B0604020202020204" pitchFamily="34" charset="0"/>
              </a:rPr>
              <a:t>il</a:t>
            </a:r>
            <a:r>
              <a:rPr lang="it-IT" sz="1089" spc="-15" dirty="0">
                <a:solidFill>
                  <a:srgbClr val="1B121B"/>
                </a:solidFill>
                <a:latin typeface="Arial" panose="020B0604020202020204" pitchFamily="34" charset="0"/>
                <a:cs typeface="Arial" panose="020B0604020202020204" pitchFamily="34" charset="0"/>
              </a:rPr>
              <a:t> </a:t>
            </a:r>
            <a:r>
              <a:rPr lang="it-IT" sz="1089" b="1" spc="19" dirty="0">
                <a:solidFill>
                  <a:srgbClr val="1B121B"/>
                </a:solidFill>
                <a:latin typeface="Arial" panose="020B0604020202020204" pitchFamily="34" charset="0"/>
                <a:cs typeface="Arial" panose="020B0604020202020204" pitchFamily="34" charset="0"/>
              </a:rPr>
              <a:t>Progetto </a:t>
            </a:r>
            <a:r>
              <a:rPr lang="it-IT" sz="1089" b="1" spc="-492" dirty="0">
                <a:solidFill>
                  <a:srgbClr val="1B121B"/>
                </a:solidFill>
                <a:latin typeface="Arial" panose="020B0604020202020204" pitchFamily="34" charset="0"/>
                <a:cs typeface="Arial" panose="020B0604020202020204" pitchFamily="34" charset="0"/>
              </a:rPr>
              <a:t> </a:t>
            </a:r>
            <a:r>
              <a:rPr lang="it-IT" sz="1089" b="1" spc="41" dirty="0">
                <a:solidFill>
                  <a:srgbClr val="1B121B"/>
                </a:solidFill>
                <a:latin typeface="Arial" panose="020B0604020202020204" pitchFamily="34" charset="0"/>
                <a:cs typeface="Arial" panose="020B0604020202020204" pitchFamily="34" charset="0"/>
              </a:rPr>
              <a:t>TaleteWeb</a:t>
            </a:r>
            <a:r>
              <a:rPr lang="it-IT" sz="1089" b="1" spc="23" dirty="0">
                <a:solidFill>
                  <a:srgbClr val="1B121B"/>
                </a:solidFill>
                <a:latin typeface="Arial" panose="020B0604020202020204" pitchFamily="34" charset="0"/>
                <a:cs typeface="Arial" panose="020B0604020202020204" pitchFamily="34" charset="0"/>
              </a:rPr>
              <a:t> </a:t>
            </a:r>
            <a:r>
              <a:rPr lang="it-IT" sz="1089" spc="83" dirty="0">
                <a:solidFill>
                  <a:srgbClr val="1B121B"/>
                </a:solidFill>
                <a:latin typeface="Arial" panose="020B0604020202020204" pitchFamily="34" charset="0"/>
                <a:cs typeface="Arial" panose="020B0604020202020204" pitchFamily="34" charset="0"/>
              </a:rPr>
              <a:t>che</a:t>
            </a:r>
            <a:r>
              <a:rPr lang="it-IT" sz="1089" spc="45" dirty="0">
                <a:solidFill>
                  <a:srgbClr val="1B121B"/>
                </a:solidFill>
                <a:latin typeface="Arial" panose="020B0604020202020204" pitchFamily="34" charset="0"/>
                <a:cs typeface="Arial" panose="020B0604020202020204" pitchFamily="34" charset="0"/>
              </a:rPr>
              <a:t> vede la sua massima realizzazione nella creazione della piattaforma informatizzata omonima.</a:t>
            </a:r>
          </a:p>
          <a:p>
            <a:pPr marL="0" indent="0" algn="just">
              <a:lnSpc>
                <a:spcPct val="100000"/>
              </a:lnSpc>
              <a:spcBef>
                <a:spcPts val="390"/>
              </a:spcBef>
              <a:buNone/>
            </a:pPr>
            <a:r>
              <a:rPr lang="it-IT" sz="1089" spc="97" dirty="0">
                <a:solidFill>
                  <a:srgbClr val="1B121B"/>
                </a:solidFill>
                <a:latin typeface="Arial" panose="020B0604020202020204" pitchFamily="34" charset="0"/>
                <a:cs typeface="Arial" panose="020B0604020202020204" pitchFamily="34" charset="0"/>
              </a:rPr>
              <a:t>Il sistema TaleteWeb rappresenta</a:t>
            </a:r>
            <a:r>
              <a:rPr lang="it-IT" sz="1089" spc="45" dirty="0">
                <a:solidFill>
                  <a:srgbClr val="1B121B"/>
                </a:solidFill>
                <a:latin typeface="Arial" panose="020B0604020202020204" pitchFamily="34" charset="0"/>
                <a:cs typeface="Arial" panose="020B0604020202020204" pitchFamily="34" charset="0"/>
              </a:rPr>
              <a:t> </a:t>
            </a:r>
            <a:r>
              <a:rPr lang="it-IT" sz="1089" spc="30" dirty="0">
                <a:solidFill>
                  <a:srgbClr val="1B121B"/>
                </a:solidFill>
                <a:latin typeface="Arial" panose="020B0604020202020204" pitchFamily="34" charset="0"/>
                <a:cs typeface="Arial" panose="020B0604020202020204" pitchFamily="34" charset="0"/>
              </a:rPr>
              <a:t>il</a:t>
            </a:r>
            <a:r>
              <a:rPr lang="it-IT" sz="1089" spc="49" dirty="0">
                <a:solidFill>
                  <a:srgbClr val="1B121B"/>
                </a:solidFill>
                <a:latin typeface="Arial" panose="020B0604020202020204" pitchFamily="34" charset="0"/>
                <a:cs typeface="Arial" panose="020B0604020202020204" pitchFamily="34" charset="0"/>
              </a:rPr>
              <a:t> </a:t>
            </a:r>
            <a:r>
              <a:rPr lang="it-IT" sz="1089" spc="90" dirty="0">
                <a:solidFill>
                  <a:srgbClr val="1B121B"/>
                </a:solidFill>
                <a:latin typeface="Arial" panose="020B0604020202020204" pitchFamily="34" charset="0"/>
                <a:cs typeface="Arial" panose="020B0604020202020204" pitchFamily="34" charset="0"/>
              </a:rPr>
              <a:t>connubio</a:t>
            </a:r>
            <a:r>
              <a:rPr lang="it-IT" sz="1089" spc="45" dirty="0">
                <a:solidFill>
                  <a:srgbClr val="1B121B"/>
                </a:solidFill>
                <a:latin typeface="Arial" panose="020B0604020202020204" pitchFamily="34" charset="0"/>
                <a:cs typeface="Arial" panose="020B0604020202020204" pitchFamily="34" charset="0"/>
              </a:rPr>
              <a:t> </a:t>
            </a:r>
            <a:r>
              <a:rPr lang="it-IT" sz="1089" spc="109" dirty="0">
                <a:solidFill>
                  <a:srgbClr val="1B121B"/>
                </a:solidFill>
                <a:latin typeface="Arial" panose="020B0604020202020204" pitchFamily="34" charset="0"/>
                <a:cs typeface="Arial" panose="020B0604020202020204" pitchFamily="34" charset="0"/>
              </a:rPr>
              <a:t>perfetto </a:t>
            </a:r>
            <a:r>
              <a:rPr lang="it-IT" sz="1089" spc="-469" dirty="0">
                <a:solidFill>
                  <a:srgbClr val="1B121B"/>
                </a:solidFill>
                <a:latin typeface="Arial" panose="020B0604020202020204" pitchFamily="34" charset="0"/>
                <a:cs typeface="Arial" panose="020B0604020202020204" pitchFamily="34" charset="0"/>
              </a:rPr>
              <a:t> </a:t>
            </a:r>
            <a:r>
              <a:rPr lang="it-IT" sz="1089" spc="142" dirty="0">
                <a:solidFill>
                  <a:srgbClr val="1B121B"/>
                </a:solidFill>
                <a:latin typeface="Arial" panose="020B0604020202020204" pitchFamily="34" charset="0"/>
                <a:cs typeface="Arial" panose="020B0604020202020204" pitchFamily="34" charset="0"/>
              </a:rPr>
              <a:t>tra </a:t>
            </a:r>
            <a:r>
              <a:rPr lang="it-IT" sz="1089" spc="26" dirty="0">
                <a:solidFill>
                  <a:srgbClr val="1B121B"/>
                </a:solidFill>
                <a:latin typeface="Arial" panose="020B0604020202020204" pitchFamily="34" charset="0"/>
                <a:cs typeface="Arial" panose="020B0604020202020204" pitchFamily="34" charset="0"/>
              </a:rPr>
              <a:t>le </a:t>
            </a:r>
            <a:r>
              <a:rPr lang="it-IT" sz="1089" spc="85" dirty="0">
                <a:solidFill>
                  <a:srgbClr val="1B121B"/>
                </a:solidFill>
                <a:latin typeface="Arial" panose="020B0604020202020204" pitchFamily="34" charset="0"/>
                <a:cs typeface="Arial" panose="020B0604020202020204" pitchFamily="34" charset="0"/>
              </a:rPr>
              <a:t>competenze </a:t>
            </a:r>
            <a:r>
              <a:rPr lang="it-IT" sz="1089" spc="90" dirty="0">
                <a:solidFill>
                  <a:srgbClr val="1B121B"/>
                </a:solidFill>
                <a:latin typeface="Arial" panose="020B0604020202020204" pitchFamily="34" charset="0"/>
                <a:cs typeface="Arial" panose="020B0604020202020204" pitchFamily="34" charset="0"/>
              </a:rPr>
              <a:t>tecniche </a:t>
            </a:r>
            <a:r>
              <a:rPr lang="it-IT" sz="1089" spc="64" dirty="0">
                <a:solidFill>
                  <a:srgbClr val="1B121B"/>
                </a:solidFill>
                <a:latin typeface="Arial" panose="020B0604020202020204" pitchFamily="34" charset="0"/>
                <a:cs typeface="Arial" panose="020B0604020202020204" pitchFamily="34" charset="0"/>
              </a:rPr>
              <a:t>dei </a:t>
            </a:r>
            <a:r>
              <a:rPr lang="it-IT" sz="1089" spc="79" dirty="0">
                <a:solidFill>
                  <a:srgbClr val="1B121B"/>
                </a:solidFill>
                <a:latin typeface="Arial" panose="020B0604020202020204" pitchFamily="34" charset="0"/>
                <a:cs typeface="Arial" panose="020B0604020202020204" pitchFamily="34" charset="0"/>
              </a:rPr>
              <a:t>nostri ingegneri </a:t>
            </a:r>
            <a:r>
              <a:rPr lang="it-IT" sz="1089" spc="83" dirty="0">
                <a:solidFill>
                  <a:srgbClr val="1B121B"/>
                </a:solidFill>
                <a:latin typeface="Arial" panose="020B0604020202020204" pitchFamily="34" charset="0"/>
                <a:cs typeface="Arial" panose="020B0604020202020204" pitchFamily="34" charset="0"/>
              </a:rPr>
              <a:t> </a:t>
            </a:r>
            <a:r>
              <a:rPr lang="it-IT" sz="1089" spc="105" dirty="0">
                <a:solidFill>
                  <a:srgbClr val="1B121B"/>
                </a:solidFill>
                <a:latin typeface="Arial" panose="020B0604020202020204" pitchFamily="34" charset="0"/>
                <a:cs typeface="Arial" panose="020B0604020202020204" pitchFamily="34" charset="0"/>
              </a:rPr>
              <a:t>informatici</a:t>
            </a:r>
            <a:r>
              <a:rPr lang="it-IT" sz="1089" spc="109" dirty="0">
                <a:solidFill>
                  <a:srgbClr val="1B121B"/>
                </a:solidFill>
                <a:latin typeface="Arial" panose="020B0604020202020204" pitchFamily="34" charset="0"/>
                <a:cs typeface="Arial" panose="020B0604020202020204" pitchFamily="34" charset="0"/>
              </a:rPr>
              <a:t> </a:t>
            </a:r>
            <a:r>
              <a:rPr lang="it-IT" sz="1089" spc="23" dirty="0">
                <a:solidFill>
                  <a:srgbClr val="1B121B"/>
                </a:solidFill>
                <a:latin typeface="Arial" panose="020B0604020202020204" pitchFamily="34" charset="0"/>
                <a:cs typeface="Arial" panose="020B0604020202020204" pitchFamily="34" charset="0"/>
              </a:rPr>
              <a:t>e</a:t>
            </a:r>
            <a:r>
              <a:rPr lang="it-IT" sz="1089" spc="26" dirty="0">
                <a:solidFill>
                  <a:srgbClr val="1B121B"/>
                </a:solidFill>
                <a:latin typeface="Arial" panose="020B0604020202020204" pitchFamily="34" charset="0"/>
                <a:cs typeface="Arial" panose="020B0604020202020204" pitchFamily="34" charset="0"/>
              </a:rPr>
              <a:t> </a:t>
            </a:r>
            <a:r>
              <a:rPr lang="it-IT" sz="1089" spc="49" dirty="0">
                <a:solidFill>
                  <a:srgbClr val="1B121B"/>
                </a:solidFill>
                <a:latin typeface="Arial" panose="020B0604020202020204" pitchFamily="34" charset="0"/>
                <a:cs typeface="Arial" panose="020B0604020202020204" pitchFamily="34" charset="0"/>
              </a:rPr>
              <a:t>quelle</a:t>
            </a:r>
            <a:r>
              <a:rPr lang="it-IT" sz="1089" spc="53" dirty="0">
                <a:solidFill>
                  <a:srgbClr val="1B121B"/>
                </a:solidFill>
                <a:latin typeface="Arial" panose="020B0604020202020204" pitchFamily="34" charset="0"/>
                <a:cs typeface="Arial" panose="020B0604020202020204" pitchFamily="34" charset="0"/>
              </a:rPr>
              <a:t> </a:t>
            </a:r>
            <a:r>
              <a:rPr lang="it-IT" sz="1089" spc="64" dirty="0">
                <a:solidFill>
                  <a:srgbClr val="1B121B"/>
                </a:solidFill>
                <a:latin typeface="Arial" panose="020B0604020202020204" pitchFamily="34" charset="0"/>
                <a:cs typeface="Arial" panose="020B0604020202020204" pitchFamily="34" charset="0"/>
              </a:rPr>
              <a:t>dei</a:t>
            </a:r>
            <a:r>
              <a:rPr lang="it-IT" sz="1089" spc="67" dirty="0">
                <a:solidFill>
                  <a:srgbClr val="1B121B"/>
                </a:solidFill>
                <a:latin typeface="Arial" panose="020B0604020202020204" pitchFamily="34" charset="0"/>
                <a:cs typeface="Arial" panose="020B0604020202020204" pitchFamily="34" charset="0"/>
              </a:rPr>
              <a:t> </a:t>
            </a:r>
            <a:r>
              <a:rPr lang="it-IT" sz="1089" spc="79" dirty="0">
                <a:solidFill>
                  <a:srgbClr val="1B121B"/>
                </a:solidFill>
                <a:latin typeface="Arial" panose="020B0604020202020204" pitchFamily="34" charset="0"/>
                <a:cs typeface="Arial" panose="020B0604020202020204" pitchFamily="34" charset="0"/>
              </a:rPr>
              <a:t>nostri</a:t>
            </a:r>
            <a:r>
              <a:rPr lang="it-IT" sz="1089" spc="83" dirty="0">
                <a:solidFill>
                  <a:srgbClr val="1B121B"/>
                </a:solidFill>
                <a:latin typeface="Arial" panose="020B0604020202020204" pitchFamily="34" charset="0"/>
                <a:cs typeface="Arial" panose="020B0604020202020204" pitchFamily="34" charset="0"/>
              </a:rPr>
              <a:t> </a:t>
            </a:r>
            <a:r>
              <a:rPr lang="it-IT" sz="1089" spc="64" dirty="0">
                <a:solidFill>
                  <a:srgbClr val="1B121B"/>
                </a:solidFill>
                <a:latin typeface="Arial" panose="020B0604020202020204" pitchFamily="34" charset="0"/>
                <a:cs typeface="Arial" panose="020B0604020202020204" pitchFamily="34" charset="0"/>
              </a:rPr>
              <a:t>specialist </a:t>
            </a:r>
            <a:r>
              <a:rPr lang="it-IT" sz="1089" spc="67" dirty="0">
                <a:solidFill>
                  <a:srgbClr val="1B121B"/>
                </a:solidFill>
                <a:latin typeface="Arial" panose="020B0604020202020204" pitchFamily="34" charset="0"/>
                <a:cs typeface="Arial" panose="020B0604020202020204" pitchFamily="34" charset="0"/>
              </a:rPr>
              <a:t> </a:t>
            </a:r>
            <a:r>
              <a:rPr lang="it-IT" sz="1089" spc="112" dirty="0">
                <a:solidFill>
                  <a:srgbClr val="1B121B"/>
                </a:solidFill>
                <a:latin typeface="Arial" panose="020B0604020202020204" pitchFamily="34" charset="0"/>
                <a:cs typeface="Arial" panose="020B0604020202020204" pitchFamily="34" charset="0"/>
              </a:rPr>
              <a:t>appartenenti</a:t>
            </a:r>
            <a:r>
              <a:rPr lang="it-IT" sz="1089" spc="-37" dirty="0">
                <a:solidFill>
                  <a:srgbClr val="1B121B"/>
                </a:solidFill>
                <a:latin typeface="Arial" panose="020B0604020202020204" pitchFamily="34" charset="0"/>
                <a:cs typeface="Arial" panose="020B0604020202020204" pitchFamily="34" charset="0"/>
              </a:rPr>
              <a:t> </a:t>
            </a:r>
            <a:r>
              <a:rPr lang="it-IT" sz="1089" spc="85" dirty="0">
                <a:solidFill>
                  <a:srgbClr val="1B121B"/>
                </a:solidFill>
                <a:latin typeface="Arial" panose="020B0604020202020204" pitchFamily="34" charset="0"/>
                <a:cs typeface="Arial" panose="020B0604020202020204" pitchFamily="34" charset="0"/>
              </a:rPr>
              <a:t>al</a:t>
            </a:r>
            <a:r>
              <a:rPr lang="it-IT" sz="1089" spc="-34" dirty="0">
                <a:solidFill>
                  <a:srgbClr val="1B121B"/>
                </a:solidFill>
                <a:latin typeface="Arial" panose="020B0604020202020204" pitchFamily="34" charset="0"/>
                <a:cs typeface="Arial" panose="020B0604020202020204" pitchFamily="34" charset="0"/>
              </a:rPr>
              <a:t> </a:t>
            </a:r>
            <a:r>
              <a:rPr lang="it-IT" sz="1089" spc="123" dirty="0">
                <a:solidFill>
                  <a:srgbClr val="1B121B"/>
                </a:solidFill>
                <a:latin typeface="Arial" panose="020B0604020202020204" pitchFamily="34" charset="0"/>
                <a:cs typeface="Arial" panose="020B0604020202020204" pitchFamily="34" charset="0"/>
              </a:rPr>
              <a:t>mondo</a:t>
            </a:r>
            <a:r>
              <a:rPr lang="it-IT" sz="1089" spc="-34" dirty="0">
                <a:solidFill>
                  <a:srgbClr val="1B121B"/>
                </a:solidFill>
                <a:latin typeface="Arial" panose="020B0604020202020204" pitchFamily="34" charset="0"/>
                <a:cs typeface="Arial" panose="020B0604020202020204" pitchFamily="34" charset="0"/>
              </a:rPr>
              <a:t> </a:t>
            </a:r>
            <a:r>
              <a:rPr lang="it-IT" sz="1089" spc="75" dirty="0">
                <a:solidFill>
                  <a:srgbClr val="1B121B"/>
                </a:solidFill>
                <a:latin typeface="Arial" panose="020B0604020202020204" pitchFamily="34" charset="0"/>
                <a:cs typeface="Arial" panose="020B0604020202020204" pitchFamily="34" charset="0"/>
              </a:rPr>
              <a:t>sanitario.</a:t>
            </a:r>
            <a:endParaRPr lang="it-IT" sz="1089" dirty="0">
              <a:latin typeface="Arial" panose="020B0604020202020204" pitchFamily="34" charset="0"/>
              <a:cs typeface="Arial" panose="020B0604020202020204" pitchFamily="34" charset="0"/>
            </a:endParaRPr>
          </a:p>
          <a:p>
            <a:pPr marL="0" marR="3810" indent="0" algn="just">
              <a:lnSpc>
                <a:spcPct val="114599"/>
              </a:lnSpc>
              <a:buNone/>
            </a:pPr>
            <a:endParaRPr lang="it-IT" sz="1051" dirty="0">
              <a:latin typeface="Arial" panose="020B0604020202020204" pitchFamily="34" charset="0"/>
              <a:cs typeface="Arial" panose="020B0604020202020204" pitchFamily="34" charset="0"/>
            </a:endParaRPr>
          </a:p>
          <a:p>
            <a:pPr marL="0" indent="0">
              <a:buNone/>
            </a:pPr>
            <a:endParaRPr lang="it-IT" dirty="0"/>
          </a:p>
        </p:txBody>
      </p:sp>
      <p:sp>
        <p:nvSpPr>
          <p:cNvPr id="20" name="Rettangolo 19" descr="Blocco in evidenza">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8864669" y="3330082"/>
            <a:ext cx="1808749" cy="8612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7"/>
            <a:endParaRPr lang="it-IT" sz="1350" dirty="0">
              <a:solidFill>
                <a:srgbClr val="FFFFFF"/>
              </a:solidFill>
              <a:latin typeface="Candara"/>
            </a:endParaRPr>
          </a:p>
        </p:txBody>
      </p:sp>
      <p:sp>
        <p:nvSpPr>
          <p:cNvPr id="2" name="Titolo 1">
            <a:extLst>
              <a:ext uri="{FF2B5EF4-FFF2-40B4-BE49-F238E27FC236}">
                <a16:creationId xmlns:a16="http://schemas.microsoft.com/office/drawing/2014/main" id="{3560F281-4FF6-4617-A809-AC9C15ECF18A}"/>
              </a:ext>
            </a:extLst>
          </p:cNvPr>
          <p:cNvSpPr>
            <a:spLocks noGrp="1"/>
          </p:cNvSpPr>
          <p:nvPr>
            <p:ph type="title"/>
          </p:nvPr>
        </p:nvSpPr>
        <p:spPr>
          <a:xfrm>
            <a:off x="7181965" y="3460728"/>
            <a:ext cx="3486516" cy="1072391"/>
          </a:xfrm>
        </p:spPr>
        <p:txBody>
          <a:bodyPr vert="horz" lIns="163293" tIns="163293" rIns="163293" bIns="27003" rtlCol="0" anchor="ctr">
            <a:noAutofit/>
          </a:bodyPr>
          <a:lstStyle/>
          <a:p>
            <a:pPr rtl="0">
              <a:lnSpc>
                <a:spcPct val="80000"/>
              </a:lnSpc>
            </a:pPr>
            <a:r>
              <a:rPr lang="it-IT" sz="4501" dirty="0">
                <a:solidFill>
                  <a:srgbClr val="002060"/>
                </a:solidFill>
              </a:rPr>
              <a:t>Informazioni sull'azienda</a:t>
            </a:r>
          </a:p>
        </p:txBody>
      </p:sp>
      <p:sp>
        <p:nvSpPr>
          <p:cNvPr id="3" name="Segnaposto testo 2">
            <a:extLst>
              <a:ext uri="{FF2B5EF4-FFF2-40B4-BE49-F238E27FC236}">
                <a16:creationId xmlns:a16="http://schemas.microsoft.com/office/drawing/2014/main" id="{611DC577-0A95-47D0-95D9-5F8DA763D46B}"/>
              </a:ext>
            </a:extLst>
          </p:cNvPr>
          <p:cNvSpPr>
            <a:spLocks noGrp="1"/>
          </p:cNvSpPr>
          <p:nvPr>
            <p:ph type="body" sz="quarter" idx="32"/>
          </p:nvPr>
        </p:nvSpPr>
        <p:spPr>
          <a:xfrm>
            <a:off x="7181965" y="5650028"/>
            <a:ext cx="3486516" cy="1162800"/>
          </a:xfrm>
        </p:spPr>
        <p:txBody>
          <a:bodyPr rtlCol="0"/>
          <a:lstStyle/>
          <a:p>
            <a:pPr rtl="0"/>
            <a:r>
              <a:rPr lang="it-IT" sz="1814" dirty="0"/>
              <a:t>Chi Siamo</a:t>
            </a:r>
          </a:p>
        </p:txBody>
      </p:sp>
      <p:pic>
        <p:nvPicPr>
          <p:cNvPr id="7" name="Immagine 6" descr="Immagine che contiene logo&#10;&#10;Descrizione generata automaticamente">
            <a:extLst>
              <a:ext uri="{FF2B5EF4-FFF2-40B4-BE49-F238E27FC236}">
                <a16:creationId xmlns:a16="http://schemas.microsoft.com/office/drawing/2014/main" id="{03ACC1FD-A8D0-E405-4105-51427B8B09C5}"/>
              </a:ext>
            </a:extLst>
          </p:cNvPr>
          <p:cNvPicPr>
            <a:picLocks noChangeAspect="1"/>
          </p:cNvPicPr>
          <p:nvPr/>
        </p:nvPicPr>
        <p:blipFill>
          <a:blip r:embed="rId4"/>
          <a:stretch>
            <a:fillRect/>
          </a:stretch>
        </p:blipFill>
        <p:spPr>
          <a:xfrm>
            <a:off x="8708975" y="6106278"/>
            <a:ext cx="1896769" cy="560784"/>
          </a:xfrm>
          <a:prstGeom prst="rect">
            <a:avLst/>
          </a:prstGeom>
        </p:spPr>
      </p:pic>
      <p:sp>
        <p:nvSpPr>
          <p:cNvPr id="8" name="Rettangolo 7" descr="Blocco in evidenza">
            <a:extLst>
              <a:ext uri="{FF2B5EF4-FFF2-40B4-BE49-F238E27FC236}">
                <a16:creationId xmlns:a16="http://schemas.microsoft.com/office/drawing/2014/main" id="{C5526077-3599-5700-0F60-32208A0A7DBF}"/>
              </a:ext>
              <a:ext uri="{C183D7F6-B498-43B3-948B-1728B52AA6E4}">
                <adec:decorative xmlns:adec="http://schemas.microsoft.com/office/drawing/2017/decorative" val="1"/>
              </a:ext>
            </a:extLst>
          </p:cNvPr>
          <p:cNvSpPr/>
          <p:nvPr/>
        </p:nvSpPr>
        <p:spPr>
          <a:xfrm>
            <a:off x="1668174" y="540256"/>
            <a:ext cx="4104431" cy="696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7"/>
            <a:endParaRPr lang="it-IT" sz="1350" dirty="0">
              <a:solidFill>
                <a:srgbClr val="FFFFFF"/>
              </a:solidFill>
              <a:latin typeface="Candara"/>
            </a:endParaRPr>
          </a:p>
        </p:txBody>
      </p:sp>
    </p:spTree>
    <p:extLst>
      <p:ext uri="{BB962C8B-B14F-4D97-AF65-F5344CB8AC3E}">
        <p14:creationId xmlns:p14="http://schemas.microsoft.com/office/powerpoint/2010/main" val="132974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fade">
                                      <p:cBhvr>
                                        <p:cTn id="41" dur="1000"/>
                                        <p:tgtEl>
                                          <p:spTgt spid="4">
                                            <p:txEl>
                                              <p:pRg st="9" end="9"/>
                                            </p:txEl>
                                          </p:spTgt>
                                        </p:tgtEl>
                                      </p:cBhvr>
                                    </p:animEffect>
                                    <p:anim calcmode="lin" valueType="num">
                                      <p:cBhvr>
                                        <p:cTn id="42"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fade">
                                      <p:cBhvr>
                                        <p:cTn id="46" dur="1000"/>
                                        <p:tgtEl>
                                          <p:spTgt spid="4">
                                            <p:txEl>
                                              <p:pRg st="10" end="10"/>
                                            </p:txEl>
                                          </p:spTgt>
                                        </p:tgtEl>
                                      </p:cBhvr>
                                    </p:animEffect>
                                    <p:anim calcmode="lin" valueType="num">
                                      <p:cBhvr>
                                        <p:cTn id="4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Effect transition="in" filter="fade">
                                      <p:cBhvr>
                                        <p:cTn id="51" dur="1000"/>
                                        <p:tgtEl>
                                          <p:spTgt spid="4">
                                            <p:txEl>
                                              <p:pRg st="11" end="11"/>
                                            </p:txEl>
                                          </p:spTgt>
                                        </p:tgtEl>
                                      </p:cBhvr>
                                    </p:animEffect>
                                    <p:anim calcmode="lin" valueType="num">
                                      <p:cBhvr>
                                        <p:cTn id="52"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520" y="856980"/>
            <a:ext cx="9144960" cy="514404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520" y="856979"/>
            <a:ext cx="9144958" cy="119318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518" y="856980"/>
            <a:ext cx="6087119" cy="119318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350">
              <a:solidFill>
                <a:prstClr val="white"/>
              </a:solidFill>
              <a:latin typeface="Calibri" panose="020F0502020204030204"/>
            </a:endParaRPr>
          </a:p>
        </p:txBody>
      </p:sp>
      <p:sp>
        <p:nvSpPr>
          <p:cNvPr id="16" name="Rectangle 1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634" y="856979"/>
            <a:ext cx="3057844" cy="119318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068" y="856980"/>
            <a:ext cx="8800409" cy="1198200"/>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67"/>
            <a:endParaRPr lang="en-US" sz="1350">
              <a:solidFill>
                <a:prstClr val="white"/>
              </a:solidFill>
              <a:latin typeface="Calibri" panose="020F0502020204030204"/>
            </a:endParaRPr>
          </a:p>
        </p:txBody>
      </p:sp>
      <p:sp>
        <p:nvSpPr>
          <p:cNvPr id="4" name="Titolo 3">
            <a:extLst>
              <a:ext uri="{FF2B5EF4-FFF2-40B4-BE49-F238E27FC236}">
                <a16:creationId xmlns:a16="http://schemas.microsoft.com/office/drawing/2014/main" id="{80F85037-F3AB-A594-F91B-4681781BE2EF}"/>
              </a:ext>
            </a:extLst>
          </p:cNvPr>
          <p:cNvSpPr>
            <a:spLocks noGrp="1"/>
          </p:cNvSpPr>
          <p:nvPr>
            <p:ph type="title"/>
          </p:nvPr>
        </p:nvSpPr>
        <p:spPr>
          <a:xfrm>
            <a:off x="2152237" y="1077908"/>
            <a:ext cx="7965680" cy="775333"/>
          </a:xfrm>
        </p:spPr>
        <p:txBody>
          <a:bodyPr>
            <a:normAutofit/>
          </a:bodyPr>
          <a:lstStyle/>
          <a:p>
            <a:pPr algn="ctr"/>
            <a:r>
              <a:rPr lang="it-IT" sz="3000" dirty="0">
                <a:solidFill>
                  <a:srgbClr val="FFFFFF"/>
                </a:solidFill>
              </a:rPr>
              <a:t>Principali installazioni - TaleteWeb</a:t>
            </a:r>
          </a:p>
        </p:txBody>
      </p:sp>
      <p:graphicFrame>
        <p:nvGraphicFramePr>
          <p:cNvPr id="15" name="Tabella 16">
            <a:extLst>
              <a:ext uri="{FF2B5EF4-FFF2-40B4-BE49-F238E27FC236}">
                <a16:creationId xmlns:a16="http://schemas.microsoft.com/office/drawing/2014/main" id="{090CEB37-C960-EED6-29B6-E4D212345E15}"/>
              </a:ext>
            </a:extLst>
          </p:cNvPr>
          <p:cNvGraphicFramePr>
            <a:graphicFrameLocks noGrp="1"/>
          </p:cNvGraphicFramePr>
          <p:nvPr>
            <p:ph idx="1"/>
          </p:nvPr>
        </p:nvGraphicFramePr>
        <p:xfrm>
          <a:off x="2152236" y="2226343"/>
          <a:ext cx="7887528" cy="834477"/>
        </p:xfrm>
        <a:graphic>
          <a:graphicData uri="http://schemas.openxmlformats.org/drawingml/2006/table">
            <a:tbl>
              <a:tblPr firstRow="1" bandRow="1">
                <a:tableStyleId>{5C22544A-7EE6-4342-B048-85BDC9FD1C3A}</a:tableStyleId>
              </a:tblPr>
              <a:tblGrid>
                <a:gridCol w="3943764">
                  <a:extLst>
                    <a:ext uri="{9D8B030D-6E8A-4147-A177-3AD203B41FA5}">
                      <a16:colId xmlns:a16="http://schemas.microsoft.com/office/drawing/2014/main" val="2137394256"/>
                    </a:ext>
                  </a:extLst>
                </a:gridCol>
                <a:gridCol w="3943764">
                  <a:extLst>
                    <a:ext uri="{9D8B030D-6E8A-4147-A177-3AD203B41FA5}">
                      <a16:colId xmlns:a16="http://schemas.microsoft.com/office/drawing/2014/main" val="2839388809"/>
                    </a:ext>
                  </a:extLst>
                </a:gridCol>
              </a:tblGrid>
              <a:tr h="278159">
                <a:tc>
                  <a:txBody>
                    <a:bodyPr/>
                    <a:lstStyle/>
                    <a:p>
                      <a:pPr algn="ctr"/>
                      <a:r>
                        <a:rPr lang="it-IT" sz="1100" dirty="0"/>
                        <a:t>Settore</a:t>
                      </a:r>
                    </a:p>
                  </a:txBody>
                  <a:tcPr marL="68587" marR="68587" marT="34293" marB="34293"/>
                </a:tc>
                <a:tc>
                  <a:txBody>
                    <a:bodyPr/>
                    <a:lstStyle/>
                    <a:p>
                      <a:pPr algn="ctr"/>
                      <a:r>
                        <a:rPr lang="it-IT" sz="1100" dirty="0"/>
                        <a:t>Principali installazioni TaleteWeb</a:t>
                      </a:r>
                    </a:p>
                  </a:txBody>
                  <a:tcPr marL="68587" marR="68587" marT="34293" marB="34293"/>
                </a:tc>
                <a:extLst>
                  <a:ext uri="{0D108BD9-81ED-4DB2-BD59-A6C34878D82A}">
                    <a16:rowId xmlns:a16="http://schemas.microsoft.com/office/drawing/2014/main" val="1363494513"/>
                  </a:ext>
                </a:extLst>
              </a:tr>
              <a:tr h="278159">
                <a:tc>
                  <a:txBody>
                    <a:bodyPr/>
                    <a:lstStyle/>
                    <a:p>
                      <a:pPr algn="ctr"/>
                      <a:r>
                        <a:rPr lang="it-IT" sz="1100" dirty="0"/>
                        <a:t>Pubblico</a:t>
                      </a:r>
                    </a:p>
                  </a:txBody>
                  <a:tcPr marL="68587" marR="68587" marT="34293" marB="34293"/>
                </a:tc>
                <a:tc>
                  <a:txBody>
                    <a:bodyPr/>
                    <a:lstStyle/>
                    <a:p>
                      <a:pPr algn="ctr"/>
                      <a:r>
                        <a:rPr lang="it-IT" sz="1100" dirty="0"/>
                        <a:t>27</a:t>
                      </a:r>
                    </a:p>
                  </a:txBody>
                  <a:tcPr marL="68587" marR="68587" marT="34293" marB="34293"/>
                </a:tc>
                <a:extLst>
                  <a:ext uri="{0D108BD9-81ED-4DB2-BD59-A6C34878D82A}">
                    <a16:rowId xmlns:a16="http://schemas.microsoft.com/office/drawing/2014/main" val="404019408"/>
                  </a:ext>
                </a:extLst>
              </a:tr>
              <a:tr h="278159">
                <a:tc>
                  <a:txBody>
                    <a:bodyPr/>
                    <a:lstStyle/>
                    <a:p>
                      <a:pPr algn="ctr"/>
                      <a:r>
                        <a:rPr lang="it-IT" sz="1100" dirty="0"/>
                        <a:t>Privato</a:t>
                      </a:r>
                    </a:p>
                  </a:txBody>
                  <a:tcPr marL="68587" marR="68587" marT="34293" marB="34293"/>
                </a:tc>
                <a:tc>
                  <a:txBody>
                    <a:bodyPr/>
                    <a:lstStyle/>
                    <a:p>
                      <a:pPr algn="ctr"/>
                      <a:r>
                        <a:rPr lang="it-IT" sz="1100" dirty="0"/>
                        <a:t>31</a:t>
                      </a:r>
                    </a:p>
                  </a:txBody>
                  <a:tcPr marL="68587" marR="68587" marT="34293" marB="34293"/>
                </a:tc>
                <a:extLst>
                  <a:ext uri="{0D108BD9-81ED-4DB2-BD59-A6C34878D82A}">
                    <a16:rowId xmlns:a16="http://schemas.microsoft.com/office/drawing/2014/main" val="560417419"/>
                  </a:ext>
                </a:extLst>
              </a:tr>
            </a:tbl>
          </a:graphicData>
        </a:graphic>
      </p:graphicFrame>
      <p:graphicFrame>
        <p:nvGraphicFramePr>
          <p:cNvPr id="17" name="Tabella 16">
            <a:extLst>
              <a:ext uri="{FF2B5EF4-FFF2-40B4-BE49-F238E27FC236}">
                <a16:creationId xmlns:a16="http://schemas.microsoft.com/office/drawing/2014/main" id="{FC6D8532-8FE6-2890-10D5-B572ED5FC676}"/>
              </a:ext>
            </a:extLst>
          </p:cNvPr>
          <p:cNvGraphicFramePr>
            <a:graphicFrameLocks/>
          </p:cNvGraphicFramePr>
          <p:nvPr/>
        </p:nvGraphicFramePr>
        <p:xfrm>
          <a:off x="2152235" y="3696442"/>
          <a:ext cx="7887528" cy="1521397"/>
        </p:xfrm>
        <a:graphic>
          <a:graphicData uri="http://schemas.openxmlformats.org/drawingml/2006/table">
            <a:tbl>
              <a:tblPr firstRow="1" bandRow="1">
                <a:tableStyleId>{5C22544A-7EE6-4342-B048-85BDC9FD1C3A}</a:tableStyleId>
              </a:tblPr>
              <a:tblGrid>
                <a:gridCol w="3943764">
                  <a:extLst>
                    <a:ext uri="{9D8B030D-6E8A-4147-A177-3AD203B41FA5}">
                      <a16:colId xmlns:a16="http://schemas.microsoft.com/office/drawing/2014/main" val="2137394256"/>
                    </a:ext>
                  </a:extLst>
                </a:gridCol>
                <a:gridCol w="3943764">
                  <a:extLst>
                    <a:ext uri="{9D8B030D-6E8A-4147-A177-3AD203B41FA5}">
                      <a16:colId xmlns:a16="http://schemas.microsoft.com/office/drawing/2014/main" val="2839388809"/>
                    </a:ext>
                  </a:extLst>
                </a:gridCol>
              </a:tblGrid>
              <a:tr h="278159">
                <a:tc>
                  <a:txBody>
                    <a:bodyPr/>
                    <a:lstStyle/>
                    <a:p>
                      <a:pPr algn="ctr"/>
                      <a:r>
                        <a:rPr lang="it-IT" sz="1100" dirty="0"/>
                        <a:t>Tipologia</a:t>
                      </a:r>
                    </a:p>
                  </a:txBody>
                  <a:tcPr marL="68587" marR="68587" marT="34293" marB="34293"/>
                </a:tc>
                <a:tc>
                  <a:txBody>
                    <a:bodyPr/>
                    <a:lstStyle/>
                    <a:p>
                      <a:pPr algn="ctr"/>
                      <a:r>
                        <a:rPr lang="it-IT" sz="1100" dirty="0"/>
                        <a:t>Principali installazioni per tipologia</a:t>
                      </a:r>
                    </a:p>
                  </a:txBody>
                  <a:tcPr marL="68587" marR="68587" marT="34293" marB="34293"/>
                </a:tc>
                <a:extLst>
                  <a:ext uri="{0D108BD9-81ED-4DB2-BD59-A6C34878D82A}">
                    <a16:rowId xmlns:a16="http://schemas.microsoft.com/office/drawing/2014/main" val="1363494513"/>
                  </a:ext>
                </a:extLst>
              </a:tr>
              <a:tr h="278159">
                <a:tc>
                  <a:txBody>
                    <a:bodyPr/>
                    <a:lstStyle/>
                    <a:p>
                      <a:pPr algn="ctr"/>
                      <a:r>
                        <a:rPr lang="it-IT" sz="1100" dirty="0"/>
                        <a:t>Aziende sanitarie (ASL, ASST, AUSL, ecc.)</a:t>
                      </a:r>
                    </a:p>
                  </a:txBody>
                  <a:tcPr marL="68587" marR="68587" marT="34293" marB="34293"/>
                </a:tc>
                <a:tc>
                  <a:txBody>
                    <a:bodyPr/>
                    <a:lstStyle/>
                    <a:p>
                      <a:pPr algn="ctr"/>
                      <a:r>
                        <a:rPr lang="it-IT" sz="1100" dirty="0"/>
                        <a:t>15</a:t>
                      </a:r>
                    </a:p>
                  </a:txBody>
                  <a:tcPr marL="68587" marR="68587" marT="34293" marB="34293"/>
                </a:tc>
                <a:extLst>
                  <a:ext uri="{0D108BD9-81ED-4DB2-BD59-A6C34878D82A}">
                    <a16:rowId xmlns:a16="http://schemas.microsoft.com/office/drawing/2014/main" val="404019408"/>
                  </a:ext>
                </a:extLst>
              </a:tr>
              <a:tr h="278159">
                <a:tc>
                  <a:txBody>
                    <a:bodyPr/>
                    <a:lstStyle/>
                    <a:p>
                      <a:pPr algn="ctr"/>
                      <a:r>
                        <a:rPr lang="it-IT" sz="1100" dirty="0"/>
                        <a:t>Aziende Ospedaliere/Aziende Ospedaliero- Universitarie</a:t>
                      </a:r>
                    </a:p>
                  </a:txBody>
                  <a:tcPr marL="68587" marR="68587" marT="34293" marB="34293"/>
                </a:tc>
                <a:tc>
                  <a:txBody>
                    <a:bodyPr/>
                    <a:lstStyle/>
                    <a:p>
                      <a:pPr algn="ctr"/>
                      <a:r>
                        <a:rPr lang="it-IT" sz="1100" dirty="0"/>
                        <a:t>9</a:t>
                      </a:r>
                    </a:p>
                  </a:txBody>
                  <a:tcPr marL="68587" marR="68587" marT="34293" marB="34293"/>
                </a:tc>
                <a:extLst>
                  <a:ext uri="{0D108BD9-81ED-4DB2-BD59-A6C34878D82A}">
                    <a16:rowId xmlns:a16="http://schemas.microsoft.com/office/drawing/2014/main" val="560417419"/>
                  </a:ext>
                </a:extLst>
              </a:tr>
              <a:tr h="408761">
                <a:tc>
                  <a:txBody>
                    <a:bodyPr/>
                    <a:lstStyle/>
                    <a:p>
                      <a:pPr algn="ctr"/>
                      <a:r>
                        <a:rPr lang="it-IT" sz="1100" dirty="0"/>
                        <a:t>Strutture sanitarie/socio-sanitarie private (Ospedali, Case di cura, Fondazioni, Cooperative ecc.)</a:t>
                      </a:r>
                    </a:p>
                  </a:txBody>
                  <a:tcPr marL="68587" marR="68587" marT="34293" marB="34293"/>
                </a:tc>
                <a:tc>
                  <a:txBody>
                    <a:bodyPr/>
                    <a:lstStyle/>
                    <a:p>
                      <a:pPr algn="ctr"/>
                      <a:r>
                        <a:rPr lang="it-IT" sz="1100" dirty="0"/>
                        <a:t>31</a:t>
                      </a:r>
                    </a:p>
                  </a:txBody>
                  <a:tcPr marL="68587" marR="68587" marT="34293" marB="34293"/>
                </a:tc>
                <a:extLst>
                  <a:ext uri="{0D108BD9-81ED-4DB2-BD59-A6C34878D82A}">
                    <a16:rowId xmlns:a16="http://schemas.microsoft.com/office/drawing/2014/main" val="204818241"/>
                  </a:ext>
                </a:extLst>
              </a:tr>
              <a:tr h="278159">
                <a:tc>
                  <a:txBody>
                    <a:bodyPr/>
                    <a:lstStyle/>
                    <a:p>
                      <a:pPr algn="ctr"/>
                      <a:r>
                        <a:rPr lang="it-IT" sz="1100" dirty="0"/>
                        <a:t>IRCSS</a:t>
                      </a:r>
                    </a:p>
                  </a:txBody>
                  <a:tcPr marL="68587" marR="68587" marT="34293" marB="34293"/>
                </a:tc>
                <a:tc>
                  <a:txBody>
                    <a:bodyPr/>
                    <a:lstStyle/>
                    <a:p>
                      <a:pPr algn="ctr"/>
                      <a:r>
                        <a:rPr lang="it-IT" sz="1100" dirty="0"/>
                        <a:t>3</a:t>
                      </a:r>
                    </a:p>
                  </a:txBody>
                  <a:tcPr marL="68587" marR="68587" marT="34293" marB="34293"/>
                </a:tc>
                <a:extLst>
                  <a:ext uri="{0D108BD9-81ED-4DB2-BD59-A6C34878D82A}">
                    <a16:rowId xmlns:a16="http://schemas.microsoft.com/office/drawing/2014/main" val="647320156"/>
                  </a:ext>
                </a:extLst>
              </a:tr>
            </a:tbl>
          </a:graphicData>
        </a:graphic>
      </p:graphicFrame>
    </p:spTree>
    <p:extLst>
      <p:ext uri="{BB962C8B-B14F-4D97-AF65-F5344CB8AC3E}">
        <p14:creationId xmlns:p14="http://schemas.microsoft.com/office/powerpoint/2010/main" val="268835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8">
            <a:extLst>
              <a:ext uri="{FF2B5EF4-FFF2-40B4-BE49-F238E27FC236}">
                <a16:creationId xmlns:a16="http://schemas.microsoft.com/office/drawing/2014/main" id="{DD16DE02-C2C8-477C-9FD7-70A983BDE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0">
            <a:extLst>
              <a:ext uri="{FF2B5EF4-FFF2-40B4-BE49-F238E27FC236}">
                <a16:creationId xmlns:a16="http://schemas.microsoft.com/office/drawing/2014/main" id="{D13AF29F-D5EC-4489-BF8F-3B356C597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22">
            <a:extLst>
              <a:ext uri="{FF2B5EF4-FFF2-40B4-BE49-F238E27FC236}">
                <a16:creationId xmlns:a16="http://schemas.microsoft.com/office/drawing/2014/main" id="{60173A01-F891-430E-B39E-483E711B20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24">
            <a:extLst>
              <a:ext uri="{FF2B5EF4-FFF2-40B4-BE49-F238E27FC236}">
                <a16:creationId xmlns:a16="http://schemas.microsoft.com/office/drawing/2014/main" id="{1E0363E9-7CD0-497E-88D7-9401364903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26">
            <a:extLst>
              <a:ext uri="{FF2B5EF4-FFF2-40B4-BE49-F238E27FC236}">
                <a16:creationId xmlns:a16="http://schemas.microsoft.com/office/drawing/2014/main" id="{ECCD4B14-FFCC-4CE5-BC9D-DF47AA1AD7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28">
            <a:extLst>
              <a:ext uri="{FF2B5EF4-FFF2-40B4-BE49-F238E27FC236}">
                <a16:creationId xmlns:a16="http://schemas.microsoft.com/office/drawing/2014/main" id="{15DED734-54E5-48ED-AEE6-165F24827C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84791"/>
            <a:ext cx="10064376" cy="1086847"/>
          </a:xfrm>
        </p:spPr>
        <p:txBody>
          <a:bodyPr>
            <a:normAutofit/>
          </a:bodyPr>
          <a:lstStyle/>
          <a:p>
            <a:r>
              <a:rPr lang="it-IT" i="0">
                <a:latin typeface="Calibri"/>
                <a:cs typeface="Calibri"/>
              </a:rPr>
              <a:t>Vision </a:t>
            </a:r>
            <a:endParaRPr lang="it-IT" i="0" dirty="0">
              <a:latin typeface="Calibri"/>
              <a:cs typeface="Calibri"/>
            </a:endParaRPr>
          </a:p>
        </p:txBody>
      </p:sp>
      <p:cxnSp>
        <p:nvCxnSpPr>
          <p:cNvPr id="31" name="Straight Connector 30">
            <a:extLst>
              <a:ext uri="{FF2B5EF4-FFF2-40B4-BE49-F238E27FC236}">
                <a16:creationId xmlns:a16="http://schemas.microsoft.com/office/drawing/2014/main" id="{34222167-616B-448F-A79B-219A4FD3DD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0"/>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B5F2FB29-A125-A976-5AEE-B6C6B19652AF}"/>
              </a:ext>
            </a:extLst>
          </p:cNvPr>
          <p:cNvSpPr>
            <a:spLocks noGrp="1"/>
          </p:cNvSpPr>
          <p:nvPr>
            <p:ph idx="1"/>
          </p:nvPr>
        </p:nvSpPr>
        <p:spPr>
          <a:xfrm>
            <a:off x="1129554" y="2499694"/>
            <a:ext cx="5831833" cy="3824906"/>
          </a:xfrm>
        </p:spPr>
        <p:txBody>
          <a:bodyPr vert="horz" lIns="91440" tIns="45720" rIns="91440" bIns="45720" rtlCol="0" anchor="ctr">
            <a:normAutofit/>
          </a:bodyPr>
          <a:lstStyle/>
          <a:p>
            <a:pPr marL="0" indent="0" algn="just">
              <a:buNone/>
            </a:pPr>
            <a:r>
              <a:rPr lang="it-IT" dirty="0">
                <a:effectLst/>
                <a:latin typeface="Calibri" panose="020F0502020204030204" pitchFamily="34" charset="0"/>
                <a:ea typeface="Calibri" panose="020F0502020204030204" pitchFamily="34" charset="0"/>
              </a:rPr>
              <a:t>L'Europa</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soffre</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una</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caduta</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del</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tasso</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di</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fertilità</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cui</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s'accompagna</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una</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crescente</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longevità,</a:t>
            </a:r>
            <a:r>
              <a:rPr lang="it-IT" spc="-10" dirty="0">
                <a:effectLst/>
                <a:latin typeface="Calibri" panose="020F0502020204030204" pitchFamily="34" charset="0"/>
                <a:ea typeface="Calibri" panose="020F0502020204030204" pitchFamily="34" charset="0"/>
              </a:rPr>
              <a:t> </a:t>
            </a:r>
            <a:r>
              <a:rPr lang="it-IT" dirty="0">
                <a:effectLst/>
                <a:latin typeface="Calibri" panose="020F0502020204030204" pitchFamily="34" charset="0"/>
                <a:ea typeface="Calibri" panose="020F0502020204030204" pitchFamily="34" charset="0"/>
              </a:rPr>
              <a:t>due fattori demografici che indicano il progressivo invecchiamento della popolazione. La percentuale di anziani è più alta che in qualsiasi altro continente e l'invecchiamento continuerà per tutto il secolo; Eurostat prevede che nel 2060 gli over 65 passeranno dall'attuale 18% al </a:t>
            </a:r>
            <a:r>
              <a:rPr lang="it-IT" spc="-20" dirty="0">
                <a:effectLst/>
                <a:latin typeface="Calibri" panose="020F0502020204030204" pitchFamily="34" charset="0"/>
                <a:ea typeface="Calibri" panose="020F0502020204030204" pitchFamily="34" charset="0"/>
              </a:rPr>
              <a:t>28%</a:t>
            </a:r>
            <a:endParaRPr lang="it-IT" dirty="0">
              <a:latin typeface="Calibri"/>
              <a:cs typeface="Calibri"/>
            </a:endParaRPr>
          </a:p>
        </p:txBody>
      </p:sp>
      <p:pic>
        <p:nvPicPr>
          <p:cNvPr id="6" name="Immagine 5" descr="Immagine che contiene sedia a rotelle, sedia, finestra, persona&#10;&#10;Descrizione generata automaticamente">
            <a:extLst>
              <a:ext uri="{FF2B5EF4-FFF2-40B4-BE49-F238E27FC236}">
                <a16:creationId xmlns:a16="http://schemas.microsoft.com/office/drawing/2014/main" id="{7AE2C26E-C5DA-FA7C-BCE1-056F284D3E95}"/>
              </a:ext>
            </a:extLst>
          </p:cNvPr>
          <p:cNvPicPr>
            <a:picLocks noChangeAspect="1"/>
          </p:cNvPicPr>
          <p:nvPr/>
        </p:nvPicPr>
        <p:blipFill>
          <a:blip r:embed="rId2"/>
          <a:stretch>
            <a:fillRect/>
          </a:stretch>
        </p:blipFill>
        <p:spPr>
          <a:xfrm>
            <a:off x="7521974" y="3233308"/>
            <a:ext cx="4136627" cy="2316511"/>
          </a:xfrm>
          <a:prstGeom prst="rect">
            <a:avLst/>
          </a:prstGeom>
        </p:spPr>
      </p:pic>
    </p:spTree>
    <p:extLst>
      <p:ext uri="{BB962C8B-B14F-4D97-AF65-F5344CB8AC3E}">
        <p14:creationId xmlns:p14="http://schemas.microsoft.com/office/powerpoint/2010/main" val="992922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anchor="ctr">
            <a:normAutofit/>
          </a:bodyPr>
          <a:lstStyle/>
          <a:p>
            <a:r>
              <a:rPr lang="it-IT" i="0" dirty="0">
                <a:latin typeface="Calibri"/>
                <a:cs typeface="Calibri"/>
              </a:rPr>
              <a:t>IL CONTESTO</a:t>
            </a:r>
          </a:p>
        </p:txBody>
      </p:sp>
      <p:cxnSp>
        <p:nvCxnSpPr>
          <p:cNvPr id="46" name="Straight Connector 45">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5828C854-9099-85FB-A265-D721FD70A811}"/>
              </a:ext>
            </a:extLst>
          </p:cNvPr>
          <p:cNvSpPr>
            <a:spLocks noGrp="1"/>
          </p:cNvSpPr>
          <p:nvPr>
            <p:ph idx="1"/>
          </p:nvPr>
        </p:nvSpPr>
        <p:spPr>
          <a:xfrm>
            <a:off x="1129553" y="2420471"/>
            <a:ext cx="5479065" cy="3884410"/>
          </a:xfrm>
        </p:spPr>
        <p:txBody>
          <a:bodyPr anchor="ctr">
            <a:normAutofit/>
          </a:bodyPr>
          <a:lstStyle/>
          <a:p>
            <a:pPr marL="0" indent="0">
              <a:lnSpc>
                <a:spcPct val="90000"/>
              </a:lnSpc>
              <a:buNone/>
            </a:pPr>
            <a:r>
              <a:rPr lang="it-IT" sz="1700">
                <a:effectLst/>
                <a:latin typeface="Calibri" panose="020F0502020204030204" pitchFamily="34" charset="0"/>
                <a:ea typeface="Arial" panose="020B0604020202020204" pitchFamily="34" charset="0"/>
              </a:rPr>
              <a:t>L'invecchiamento, associato al progressivo deterioramento dello stato di salute, incide sensibilmente sulla spesa sanitaria perché le patologie di tipo cronico-degenerativo, oltre a costi</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sanitari</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diretti,</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comportano</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la</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necessità</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di</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assistenza</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in</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forma</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più</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o</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meno</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estesa</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e</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più</a:t>
            </a:r>
            <a:r>
              <a:rPr lang="it-IT" sz="1700" spc="-15">
                <a:effectLst/>
                <a:latin typeface="Calibri" panose="020F0502020204030204" pitchFamily="34" charset="0"/>
                <a:ea typeface="Arial" panose="020B0604020202020204" pitchFamily="34" charset="0"/>
              </a:rPr>
              <a:t> </a:t>
            </a:r>
            <a:r>
              <a:rPr lang="it-IT" sz="1700">
                <a:effectLst/>
                <a:latin typeface="Calibri" panose="020F0502020204030204" pitchFamily="34" charset="0"/>
                <a:ea typeface="Arial" panose="020B0604020202020204" pitchFamily="34" charset="0"/>
              </a:rPr>
              <a:t>o meno continuativa.</a:t>
            </a:r>
          </a:p>
          <a:p>
            <a:pPr marL="0" indent="0">
              <a:lnSpc>
                <a:spcPct val="90000"/>
              </a:lnSpc>
              <a:buNone/>
            </a:pPr>
            <a:r>
              <a:rPr lang="it-IT" sz="1700" b="1">
                <a:effectLst/>
                <a:latin typeface="Calibri" panose="020F0502020204030204" pitchFamily="34" charset="0"/>
                <a:ea typeface="Arial" panose="020B0604020202020204" pitchFamily="34" charset="0"/>
              </a:rPr>
              <a:t>Incremento esponenziale della domanda di «as</a:t>
            </a:r>
            <a:r>
              <a:rPr lang="it-IT" sz="1700" b="1">
                <a:latin typeface="Calibri" panose="020F0502020204030204" pitchFamily="34" charset="0"/>
                <a:ea typeface="Arial" panose="020B0604020202020204" pitchFamily="34" charset="0"/>
              </a:rPr>
              <a:t>sistenza residenziale socio sanitaria»</a:t>
            </a:r>
            <a:endParaRPr lang="it-IT" sz="1700" b="1">
              <a:effectLst/>
              <a:latin typeface="Arial" panose="020B0604020202020204" pitchFamily="34" charset="0"/>
              <a:ea typeface="Arial" panose="020B0604020202020204" pitchFamily="34" charset="0"/>
            </a:endParaRPr>
          </a:p>
          <a:p>
            <a:pPr marL="0" indent="0">
              <a:lnSpc>
                <a:spcPct val="90000"/>
              </a:lnSpc>
              <a:buNone/>
            </a:pPr>
            <a:r>
              <a:rPr lang="it-IT" sz="1700">
                <a:effectLst/>
                <a:latin typeface="Calibri" panose="020F0502020204030204" pitchFamily="34" charset="0"/>
                <a:ea typeface="Calibri" panose="020F0502020204030204" pitchFamily="34" charset="0"/>
              </a:rPr>
              <a:t>Per</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"assistenza</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residenziale"</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s'intende</a:t>
            </a:r>
            <a:r>
              <a:rPr lang="it-IT" sz="1700" spc="-25">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"il</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complesso</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integrato</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di</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interventi,</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funzioni</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ed</a:t>
            </a:r>
            <a:r>
              <a:rPr lang="it-IT" sz="1700" spc="-20">
                <a:effectLst/>
                <a:latin typeface="Calibri" panose="020F0502020204030204" pitchFamily="34" charset="0"/>
                <a:ea typeface="Calibri" panose="020F0502020204030204" pitchFamily="34" charset="0"/>
              </a:rPr>
              <a:t> </a:t>
            </a:r>
            <a:r>
              <a:rPr lang="it-IT" sz="1700">
                <a:effectLst/>
                <a:latin typeface="Calibri" panose="020F0502020204030204" pitchFamily="34" charset="0"/>
                <a:ea typeface="Calibri" panose="020F0502020204030204" pitchFamily="34" charset="0"/>
              </a:rPr>
              <a:t>attività sanitarie e socio-sanitarie erogate a soggetti non-autosufficienti, non assistibili a domicilio, all'interno di idonei nuclei accreditati per la specifica funzione" (fonte: Ministero della Salute).</a:t>
            </a:r>
            <a:endParaRPr lang="en-US" sz="170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900CB1FC-9B58-3FEA-3021-4B2C31D5D0AF}"/>
              </a:ext>
            </a:extLst>
          </p:cNvPr>
          <p:cNvPicPr>
            <a:picLocks noChangeAspect="1"/>
          </p:cNvPicPr>
          <p:nvPr/>
        </p:nvPicPr>
        <p:blipFill rotWithShape="1">
          <a:blip r:embed="rId2"/>
          <a:srcRect l="23858" r="18758" b="1"/>
          <a:stretch/>
        </p:blipFill>
        <p:spPr>
          <a:xfrm>
            <a:off x="7225552" y="1995117"/>
            <a:ext cx="4966447" cy="4862884"/>
          </a:xfrm>
          <a:prstGeom prst="rect">
            <a:avLst/>
          </a:prstGeom>
        </p:spPr>
      </p:pic>
      <p:cxnSp>
        <p:nvCxnSpPr>
          <p:cNvPr id="52" name="Straight Connector 51">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50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B8092E2-D77A-4CE6-BB2D-626978445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02CD835-4B0F-45D6-9B85-B049A1005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3"/>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1129553" y="511309"/>
            <a:ext cx="9577116" cy="1221957"/>
          </a:xfrm>
        </p:spPr>
        <p:txBody>
          <a:bodyPr anchor="ctr">
            <a:normAutofit/>
          </a:bodyPr>
          <a:lstStyle/>
          <a:p>
            <a:r>
              <a:rPr lang="it-IT" i="0" dirty="0">
                <a:latin typeface="Calibri"/>
                <a:cs typeface="Calibri"/>
              </a:rPr>
              <a:t>OBIETTIVO DEL PROGETTO SMART RSA</a:t>
            </a:r>
          </a:p>
        </p:txBody>
      </p:sp>
      <p:cxnSp>
        <p:nvCxnSpPr>
          <p:cNvPr id="27" name="Straight Connector 26">
            <a:extLst>
              <a:ext uri="{FF2B5EF4-FFF2-40B4-BE49-F238E27FC236}">
                <a16:creationId xmlns:a16="http://schemas.microsoft.com/office/drawing/2014/main" id="{7971A1EC-5980-40B2-973F-0D3D6630DB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0049A56-C4C2-4C0F-9F4F-D0E34391D96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78117" y="0"/>
            <a:ext cx="340591"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02BE56-7EB5-4E62-B6E2-1C49E470A9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1299548"/>
            <a:ext cx="1769035" cy="69557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5828C854-9099-85FB-A265-D721FD70A811}"/>
              </a:ext>
            </a:extLst>
          </p:cNvPr>
          <p:cNvSpPr>
            <a:spLocks noGrp="1"/>
          </p:cNvSpPr>
          <p:nvPr>
            <p:ph idx="1"/>
          </p:nvPr>
        </p:nvSpPr>
        <p:spPr>
          <a:xfrm>
            <a:off x="235444" y="2739227"/>
            <a:ext cx="6986673" cy="3038244"/>
          </a:xfrm>
        </p:spPr>
        <p:txBody>
          <a:bodyPr anchor="ctr">
            <a:noAutofit/>
          </a:bodyPr>
          <a:lstStyle/>
          <a:p>
            <a:pPr marL="0" indent="0" algn="ctr">
              <a:lnSpc>
                <a:spcPct val="150000"/>
              </a:lnSpc>
              <a:spcAft>
                <a:spcPts val="800"/>
              </a:spcAft>
              <a:buNone/>
            </a:pPr>
            <a:r>
              <a:rPr lang="it-IT" sz="1800" b="1" kern="100" dirty="0">
                <a:effectLst/>
                <a:latin typeface="Calibri" panose="020F0502020204030204" pitchFamily="34" charset="0"/>
                <a:ea typeface="Calibri" panose="020F0502020204030204" pitchFamily="34" charset="0"/>
                <a:cs typeface="Calibri" panose="020F0502020204030204" pitchFamily="34" charset="0"/>
              </a:rPr>
              <a:t>La</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digitalizzazione</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offre</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concrete</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opportunità</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di</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migliorare </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l'assistenza</a:t>
            </a:r>
            <a:r>
              <a:rPr lang="it-IT" sz="1800" b="1" kern="100" spc="-15" dirty="0">
                <a:effectLst/>
                <a:latin typeface="Calibri" panose="020F0502020204030204" pitchFamily="34" charset="0"/>
                <a:ea typeface="Calibri" panose="020F0502020204030204" pitchFamily="34" charset="0"/>
                <a:cs typeface="Calibri" panose="020F0502020204030204" pitchFamily="34" charset="0"/>
              </a:rPr>
              <a:t> </a:t>
            </a:r>
            <a:r>
              <a:rPr lang="it-IT" sz="1800" b="1" kern="100" dirty="0">
                <a:effectLst/>
                <a:latin typeface="Calibri" panose="020F0502020204030204" pitchFamily="34" charset="0"/>
                <a:ea typeface="Calibri" panose="020F0502020204030204" pitchFamily="34" charset="0"/>
                <a:cs typeface="Calibri" panose="020F0502020204030204" pitchFamily="34" charset="0"/>
              </a:rPr>
              <a:t>sanitaria</a:t>
            </a:r>
            <a:endParaRPr lang="it-IT"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it-IT" sz="1800" dirty="0">
                <a:effectLst/>
                <a:latin typeface="Calibri" panose="020F0502020204030204" pitchFamily="34" charset="0"/>
                <a:ea typeface="Calibri" panose="020F0502020204030204" pitchFamily="34" charset="0"/>
              </a:rPr>
              <a:t>L'obiettivo del progetto è lo sviluppo di una soluzione per la gestione degli ospiti delle Residenze Sanitarie Assistenziali (RSA) che utilizzi dispositivi e sensori all`avanguardia per fornire</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un</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valido</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supporto</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allo</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staff</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nel</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garantire</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un</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elevato</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standard</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qualitativo</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di</a:t>
            </a:r>
            <a:r>
              <a:rPr lang="it-IT" sz="1800" spc="-15" dirty="0">
                <a:effectLst/>
                <a:latin typeface="Calibri" panose="020F0502020204030204" pitchFamily="34" charset="0"/>
                <a:ea typeface="Calibri" panose="020F0502020204030204" pitchFamily="34" charset="0"/>
              </a:rPr>
              <a:t> </a:t>
            </a:r>
            <a:r>
              <a:rPr lang="it-IT" sz="1800" dirty="0">
                <a:effectLst/>
                <a:latin typeface="Calibri" panose="020F0502020204030204" pitchFamily="34" charset="0"/>
                <a:ea typeface="Calibri" panose="020F0502020204030204" pitchFamily="34" charset="0"/>
              </a:rPr>
              <a:t>assistenza e condizioni di massima sicurezza per gli assistiti</a:t>
            </a:r>
            <a:endParaRPr lang="en-US" dirty="0">
              <a:latin typeface="Calibri" panose="020F0502020204030204" pitchFamily="34" charset="0"/>
              <a:cs typeface="Calibri" panose="020F0502020204030204" pitchFamily="34" charset="0"/>
            </a:endParaRPr>
          </a:p>
        </p:txBody>
      </p:sp>
      <p:pic>
        <p:nvPicPr>
          <p:cNvPr id="16" name="Segnaposto contenuto 15" descr="Immagine che contiene interni, persona, preparato&#10;&#10;Descrizione generata automaticamente">
            <a:extLst>
              <a:ext uri="{FF2B5EF4-FFF2-40B4-BE49-F238E27FC236}">
                <a16:creationId xmlns:a16="http://schemas.microsoft.com/office/drawing/2014/main" id="{FFE47DC9-A4F7-C6CA-4C3F-5F7743A8D2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5" r="26443"/>
          <a:stretch/>
        </p:blipFill>
        <p:spPr>
          <a:xfrm>
            <a:off x="7379584" y="2243922"/>
            <a:ext cx="4453828" cy="4360954"/>
          </a:xfrm>
          <a:prstGeom prst="rect">
            <a:avLst/>
          </a:prstGeom>
        </p:spPr>
      </p:pic>
      <p:cxnSp>
        <p:nvCxnSpPr>
          <p:cNvPr id="33" name="Straight Connector 32">
            <a:extLst>
              <a:ext uri="{FF2B5EF4-FFF2-40B4-BE49-F238E27FC236}">
                <a16:creationId xmlns:a16="http://schemas.microsoft.com/office/drawing/2014/main" id="{C4595B06-EDA5-4E45-BED4-7891E7E0CD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1150" y="1171094"/>
            <a:ext cx="4860850" cy="8240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9C9A5D-F572-476A-99A9-700077150B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968704" y="0"/>
            <a:ext cx="2147217" cy="199511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592DA5-68A4-46A6-90EA-F0304FF8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94353" y="-14436"/>
            <a:ext cx="239059" cy="200955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49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B37841-E92B-20B2-640D-E65191F1371B}"/>
              </a:ext>
            </a:extLst>
          </p:cNvPr>
          <p:cNvSpPr>
            <a:spLocks noGrp="1"/>
          </p:cNvSpPr>
          <p:nvPr>
            <p:ph type="title"/>
          </p:nvPr>
        </p:nvSpPr>
        <p:spPr>
          <a:xfrm>
            <a:off x="4823871" y="224878"/>
            <a:ext cx="7074280" cy="1382233"/>
          </a:xfrm>
        </p:spPr>
        <p:txBody>
          <a:bodyPr>
            <a:normAutofit/>
          </a:bodyPr>
          <a:lstStyle/>
          <a:p>
            <a:r>
              <a:rPr lang="it-IT" i="0" dirty="0">
                <a:latin typeface="Calibri"/>
                <a:cs typeface="Calibri"/>
              </a:rPr>
              <a:t>Funzionalità di smart </a:t>
            </a:r>
            <a:r>
              <a:rPr lang="it-IT" i="0" dirty="0" err="1">
                <a:latin typeface="Calibri"/>
                <a:cs typeface="Calibri"/>
              </a:rPr>
              <a:t>rsa</a:t>
            </a:r>
            <a:endParaRPr lang="it-IT" i="0" dirty="0">
              <a:latin typeface="Calibri"/>
              <a:cs typeface="Calibri"/>
            </a:endParaRPr>
          </a:p>
        </p:txBody>
      </p:sp>
      <p:pic>
        <p:nvPicPr>
          <p:cNvPr id="8" name="Immagine 7" descr="Immagine che contiene interni, persona, portatile, divano&#10;&#10;Descrizione generata automaticamente">
            <a:extLst>
              <a:ext uri="{FF2B5EF4-FFF2-40B4-BE49-F238E27FC236}">
                <a16:creationId xmlns:a16="http://schemas.microsoft.com/office/drawing/2014/main" id="{F8A6CF71-9EB8-3272-F7D9-3CC7FB658D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97" r="27679" b="2"/>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6" name="Segnaposto contenuto 5">
            <a:extLst>
              <a:ext uri="{FF2B5EF4-FFF2-40B4-BE49-F238E27FC236}">
                <a16:creationId xmlns:a16="http://schemas.microsoft.com/office/drawing/2014/main" id="{004E061A-3C35-E345-83D1-7ACA72FC4998}"/>
              </a:ext>
            </a:extLst>
          </p:cNvPr>
          <p:cNvSpPr>
            <a:spLocks noGrp="1"/>
          </p:cNvSpPr>
          <p:nvPr>
            <p:ph idx="1"/>
          </p:nvPr>
        </p:nvSpPr>
        <p:spPr>
          <a:xfrm>
            <a:off x="5146158" y="1719072"/>
            <a:ext cx="6238687" cy="4605527"/>
          </a:xfrm>
        </p:spPr>
        <p:txBody>
          <a:bodyPr>
            <a:normAutofit/>
          </a:bodyPr>
          <a:lstStyle/>
          <a:p>
            <a:pPr marL="0" indent="0">
              <a:spcAft>
                <a:spcPts val="800"/>
              </a:spcAft>
              <a:buNone/>
            </a:pPr>
            <a:r>
              <a:rPr lang="it-IT" sz="1800" dirty="0">
                <a:latin typeface="Calibri" panose="020F0502020204030204" pitchFamily="34" charset="0"/>
                <a:ea typeface="Calibri" panose="020F0502020204030204" pitchFamily="34" charset="0"/>
              </a:rPr>
              <a:t>SMART-RSA è il prototipo di una RSA supportata al meglio dalle attuali tecnologie digitali finalizzate a raggiungere un elevatissimo livello qualitativo di assistenza</a:t>
            </a:r>
          </a:p>
          <a:p>
            <a:pPr marL="0" indent="0">
              <a:spcAft>
                <a:spcPts val="800"/>
              </a:spcAft>
              <a:buNone/>
            </a:pPr>
            <a:r>
              <a:rPr lang="it-IT" sz="1800" dirty="0">
                <a:latin typeface="Calibri" panose="020F0502020204030204" pitchFamily="34" charset="0"/>
                <a:ea typeface="Calibri" panose="020F0502020204030204" pitchFamily="34" charset="0"/>
              </a:rPr>
              <a:t>Lo staff verrà assistito in tempo reale nel monitorare lo stato di salute degli ospiti con la possibilità di ricevere immediatamente notifica di eventuali situazioni emergenziali</a:t>
            </a:r>
          </a:p>
          <a:p>
            <a:pPr marL="0" indent="0">
              <a:buNone/>
            </a:pPr>
            <a:r>
              <a:rPr lang="it-IT" sz="1800" dirty="0">
                <a:latin typeface="Calibri" panose="020F0502020204030204" pitchFamily="34" charset="0"/>
                <a:ea typeface="Calibri" panose="020F0502020204030204" pitchFamily="34" charset="0"/>
              </a:rPr>
              <a:t>Insieme ai progettisti stanno lavorando ricercatori con il compito di sviluppare ed addestrare gli algoritmi che conferiscono i valori aggiunti del </a:t>
            </a:r>
            <a:r>
              <a:rPr lang="it-IT" sz="1800" b="1" dirty="0">
                <a:latin typeface="Calibri" panose="020F0502020204030204" pitchFamily="34" charset="0"/>
                <a:ea typeface="Calibri" panose="020F0502020204030204" pitchFamily="34" charset="0"/>
              </a:rPr>
              <a:t>Machine Learning</a:t>
            </a:r>
            <a:r>
              <a:rPr lang="it-IT" sz="1800" dirty="0">
                <a:latin typeface="Calibri" panose="020F0502020204030204" pitchFamily="34" charset="0"/>
                <a:ea typeface="Calibri" panose="020F0502020204030204" pitchFamily="34" charset="0"/>
              </a:rPr>
              <a:t>, degli </a:t>
            </a:r>
            <a:r>
              <a:rPr lang="it-IT" sz="1800" b="1" dirty="0">
                <a:latin typeface="Calibri" panose="020F0502020204030204" pitchFamily="34" charset="0"/>
                <a:ea typeface="Calibri" panose="020F0502020204030204" pitchFamily="34" charset="0"/>
              </a:rPr>
              <a:t>Algoritmi Predittivi</a:t>
            </a:r>
            <a:r>
              <a:rPr lang="it-IT" sz="1800" dirty="0">
                <a:latin typeface="Calibri" panose="020F0502020204030204" pitchFamily="34" charset="0"/>
                <a:ea typeface="Calibri" panose="020F0502020204030204" pitchFamily="34" charset="0"/>
              </a:rPr>
              <a:t>, della </a:t>
            </a:r>
            <a:r>
              <a:rPr lang="it-IT" sz="1800" b="1" dirty="0">
                <a:latin typeface="Calibri" panose="020F0502020204030204" pitchFamily="34" charset="0"/>
                <a:ea typeface="Calibri" panose="020F0502020204030204" pitchFamily="34" charset="0"/>
              </a:rPr>
              <a:t>Profilazione d`Utenza</a:t>
            </a:r>
            <a:r>
              <a:rPr lang="it-IT" sz="1800" dirty="0">
                <a:latin typeface="Calibri" panose="020F0502020204030204" pitchFamily="34" charset="0"/>
                <a:ea typeface="Calibri" panose="020F0502020204030204" pitchFamily="34" charset="0"/>
              </a:rPr>
              <a:t>, della </a:t>
            </a:r>
            <a:r>
              <a:rPr lang="it-IT" sz="1800" b="1" dirty="0">
                <a:latin typeface="Calibri" panose="020F0502020204030204" pitchFamily="34" charset="0"/>
                <a:ea typeface="Calibri" panose="020F0502020204030204" pitchFamily="34" charset="0"/>
              </a:rPr>
              <a:t>Valutazione del Rischio</a:t>
            </a:r>
            <a:r>
              <a:rPr lang="it-IT" sz="1800" dirty="0">
                <a:latin typeface="Calibri" panose="020F0502020204030204" pitchFamily="34" charset="0"/>
                <a:ea typeface="Calibri" panose="020F0502020204030204" pitchFamily="34" charset="0"/>
              </a:rPr>
              <a:t>, della </a:t>
            </a:r>
            <a:r>
              <a:rPr lang="it-IT" sz="1800" b="1" dirty="0">
                <a:latin typeface="Calibri" panose="020F0502020204030204" pitchFamily="34" charset="0"/>
                <a:ea typeface="Calibri" panose="020F0502020204030204" pitchFamily="34" charset="0"/>
              </a:rPr>
              <a:t>Visione Artificiale </a:t>
            </a:r>
            <a:r>
              <a:rPr lang="it-IT" sz="1800" dirty="0">
                <a:latin typeface="Calibri" panose="020F0502020204030204" pitchFamily="34" charset="0"/>
                <a:ea typeface="Calibri" panose="020F0502020204030204" pitchFamily="34" charset="0"/>
              </a:rPr>
              <a:t>e dell`</a:t>
            </a:r>
            <a:r>
              <a:rPr lang="it-IT" sz="1800" b="1" dirty="0">
                <a:latin typeface="Calibri" panose="020F0502020204030204" pitchFamily="34" charset="0"/>
                <a:ea typeface="Calibri" panose="020F0502020204030204" pitchFamily="34" charset="0"/>
              </a:rPr>
              <a:t>Interazione Vocale</a:t>
            </a:r>
            <a:r>
              <a:rPr lang="it-IT" sz="1800" dirty="0">
                <a:latin typeface="Calibri" panose="020F0502020204030204" pitchFamily="34" charset="0"/>
                <a:ea typeface="Calibri" panose="020F0502020204030204" pitchFamily="34" charset="0"/>
              </a:rPr>
              <a:t>.</a:t>
            </a:r>
          </a:p>
          <a:p>
            <a:pPr marL="0" indent="0">
              <a:lnSpc>
                <a:spcPct val="90000"/>
              </a:lnSpc>
              <a:buNone/>
            </a:pPr>
            <a:endParaRPr lang="it-IT" sz="1300" dirty="0">
              <a:latin typeface="Calibri" panose="020F0502020204030204" pitchFamily="34" charset="0"/>
              <a:cs typeface="Calibri" panose="020F0502020204030204" pitchFamily="34" charset="0"/>
            </a:endParaRPr>
          </a:p>
        </p:txBody>
      </p:sp>
      <p:cxnSp>
        <p:nvCxnSpPr>
          <p:cNvPr id="118" name="Straight Connector 117">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086446"/>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3.xml><?xml version="1.0" encoding="utf-8"?>
<a:theme xmlns:a="http://schemas.openxmlformats.org/drawingml/2006/main" name="Tema di Office">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126_TF16411250.potx" id="{DEDAEF8A-EB7B-4775-AEEE-FD0C9F98B7FD}" vid="{6F36F964-7481-4893-BF7C-78CB3ACFA0B7}"/>
    </a:ext>
  </a:ext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2530</Words>
  <Application>Microsoft Office PowerPoint</Application>
  <PresentationFormat>Widescreen</PresentationFormat>
  <Paragraphs>185</Paragraphs>
  <Slides>37</Slides>
  <Notes>1</Notes>
  <HiddenSlides>0</HiddenSlides>
  <MMClips>0</MMClips>
  <ScaleCrop>false</ScaleCrop>
  <HeadingPairs>
    <vt:vector size="6" baseType="variant">
      <vt:variant>
        <vt:lpstr>Caratteri utilizzati</vt:lpstr>
      </vt:variant>
      <vt:variant>
        <vt:i4>12</vt:i4>
      </vt:variant>
      <vt:variant>
        <vt:lpstr>Tema</vt:lpstr>
      </vt:variant>
      <vt:variant>
        <vt:i4>4</vt:i4>
      </vt:variant>
      <vt:variant>
        <vt:lpstr>Titoli diapositive</vt:lpstr>
      </vt:variant>
      <vt:variant>
        <vt:i4>37</vt:i4>
      </vt:variant>
    </vt:vector>
  </HeadingPairs>
  <TitlesOfParts>
    <vt:vector size="53" baseType="lpstr">
      <vt:lpstr>Arial</vt:lpstr>
      <vt:lpstr>bahnschrift</vt:lpstr>
      <vt:lpstr>Calibri</vt:lpstr>
      <vt:lpstr>Calibri Light</vt:lpstr>
      <vt:lpstr>Candara</vt:lpstr>
      <vt:lpstr>Corbel</vt:lpstr>
      <vt:lpstr>Georgia Pro Cond Light</vt:lpstr>
      <vt:lpstr>Speak Pro</vt:lpstr>
      <vt:lpstr>Times New Roman</vt:lpstr>
      <vt:lpstr>Univers Condensed Light</vt:lpstr>
      <vt:lpstr>Walbaum Display Light</vt:lpstr>
      <vt:lpstr>Wingdings</vt:lpstr>
      <vt:lpstr>RetrospectVTI</vt:lpstr>
      <vt:lpstr>AngleLinesVTI</vt:lpstr>
      <vt:lpstr>Tema di Office</vt:lpstr>
      <vt:lpstr>1_Tema di Office</vt:lpstr>
      <vt:lpstr>LA TRANSIZIONE DIGITALE NELLE STRUTTURE SANITARIE E L’UTILIZZO DELL’INTELLIGENZA ARTIFICIALE PER IL MIGLIORAMENTO DELLA SICUREZZA E DELLA QUALITA’ DELLE CURE</vt:lpstr>
      <vt:lpstr>Presentazione standard di PowerPoint</vt:lpstr>
      <vt:lpstr>IL PROGETTO SMART RSA</vt:lpstr>
      <vt:lpstr>Informazioni sull'azienda</vt:lpstr>
      <vt:lpstr>Principali installazioni - TaleteWeb</vt:lpstr>
      <vt:lpstr>Vision </vt:lpstr>
      <vt:lpstr>IL CONTESTO</vt:lpstr>
      <vt:lpstr>OBIETTIVO DEL PROGETTO SMART RSA</vt:lpstr>
      <vt:lpstr>Funzionalità di smart rsa</vt:lpstr>
      <vt:lpstr>LIVELLI TECNOLOGICI</vt:lpstr>
      <vt:lpstr>Domotica e Gestione d'Ambiente</vt:lpstr>
      <vt:lpstr>Monitoraggio della Persona</vt:lpstr>
      <vt:lpstr>Monitoraggio Parametri Clinici</vt:lpstr>
      <vt:lpstr>Monitoraggio e governance</vt:lpstr>
      <vt:lpstr>Intelligenza Artificiale</vt:lpstr>
      <vt:lpstr>Intelligenza Artificiale </vt:lpstr>
      <vt:lpstr>Intelligenza Artificiale </vt:lpstr>
      <vt:lpstr>Intelligenza Artificiale </vt:lpstr>
      <vt:lpstr>Intelligenza Artificiale </vt:lpstr>
      <vt:lpstr>Intelligenza Artificiale </vt:lpstr>
      <vt:lpstr>Intelligenza Artificiale </vt:lpstr>
      <vt:lpstr>Intelligenza Artificiale </vt:lpstr>
      <vt:lpstr>MONITORAGGIO DEL PAZIENTE E TELEMEDICINA</vt:lpstr>
      <vt:lpstr>MONITORAGGIO DEL PAZIENTE E TELEMEDICINA</vt:lpstr>
      <vt:lpstr>MONITORAGGIO DEL PAZIENTE E TELEMEDICINA</vt:lpstr>
      <vt:lpstr>MONITORAGGIO DEL PAZIENTE E TELEMEDICINA</vt:lpstr>
      <vt:lpstr>Cartella clinica elettronica</vt:lpstr>
      <vt:lpstr>Cartella clinica elettronica</vt:lpstr>
      <vt:lpstr>Applicazione pratica</vt:lpstr>
      <vt:lpstr>TELEMONITORAGGIO</vt:lpstr>
      <vt:lpstr>TELEVISITA</vt:lpstr>
      <vt:lpstr>TELECONSULTO</vt:lpstr>
      <vt:lpstr>TELEASSISTENZA</vt:lpstr>
      <vt:lpstr>Il progetto </vt:lpstr>
      <vt:lpstr>La semplicità di </vt:lpstr>
      <vt:lpstr>Cosa contraddistingue taleteweb</vt:lpstr>
      <vt:lpstr>TaleteWeb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Azzurra Perlangeli</dc:creator>
  <cp:lastModifiedBy>amanjot kaur</cp:lastModifiedBy>
  <cp:revision>26</cp:revision>
  <dcterms:created xsi:type="dcterms:W3CDTF">2022-06-14T08:27:03Z</dcterms:created>
  <dcterms:modified xsi:type="dcterms:W3CDTF">2024-11-14T13:58:53Z</dcterms:modified>
</cp:coreProperties>
</file>